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9" r:id="rId3"/>
    <p:sldId id="272" r:id="rId4"/>
    <p:sldId id="273" r:id="rId5"/>
    <p:sldId id="274" r:id="rId6"/>
    <p:sldId id="257" r:id="rId7"/>
    <p:sldId id="258" r:id="rId8"/>
    <p:sldId id="259" r:id="rId9"/>
    <p:sldId id="282" r:id="rId10"/>
    <p:sldId id="262" r:id="rId11"/>
    <p:sldId id="290" r:id="rId12"/>
    <p:sldId id="289" r:id="rId13"/>
    <p:sldId id="291" r:id="rId14"/>
    <p:sldId id="287" r:id="rId15"/>
    <p:sldId id="266" r:id="rId16"/>
    <p:sldId id="284" r:id="rId17"/>
    <p:sldId id="269" r:id="rId18"/>
    <p:sldId id="285" r:id="rId19"/>
    <p:sldId id="286" r:id="rId20"/>
    <p:sldId id="263" r:id="rId21"/>
    <p:sldId id="277" r:id="rId22"/>
    <p:sldId id="278" r:id="rId23"/>
    <p:sldId id="281" r:id="rId24"/>
    <p:sldId id="264" r:id="rId25"/>
    <p:sldId id="265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29"/>
    <a:srgbClr val="FC0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63" autoAdjust="0"/>
    <p:restoredTop sz="81424" autoAdjust="0"/>
  </p:normalViewPr>
  <p:slideViewPr>
    <p:cSldViewPr snapToGrid="0" snapToObjects="1">
      <p:cViewPr varScale="1">
        <p:scale>
          <a:sx n="73" d="100"/>
          <a:sy n="73" d="100"/>
        </p:scale>
        <p:origin x="-1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61EB-0C09-BD4F-94E6-A85E230BFB20}" type="datetimeFigureOut">
              <a:rPr lang="fr-FR" smtClean="0"/>
              <a:t>21/05/19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21AA-E608-9741-B7F6-9F85563373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54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s’agit d’une présentation</a:t>
            </a:r>
            <a:r>
              <a:rPr lang="fr-FR" baseline="0" dirty="0" smtClean="0"/>
              <a:t> afin de découvrir, échanger et éventuellement préparer la journée de formation qui aura lieu plus tard.</a:t>
            </a:r>
          </a:p>
          <a:p>
            <a:r>
              <a:rPr lang="fr-FR" baseline="0" dirty="0" smtClean="0"/>
              <a:t>Les MC sont nouveaux dans les programmes de </a:t>
            </a:r>
            <a:r>
              <a:rPr lang="fr-FR" baseline="0" dirty="0" err="1" smtClean="0"/>
              <a:t>spc</a:t>
            </a:r>
            <a:r>
              <a:rPr lang="fr-FR" baseline="0" dirty="0" smtClean="0"/>
              <a:t> mais ils existent depuis un bon moment. Parmi vous, certains sont experts, d’autres sont débutants, j’espère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85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76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Deux parties dans le code, mais je ne vais pas détailler à noter en bas que l’on peut soit mette le block </a:t>
            </a:r>
            <a:r>
              <a:rPr lang="fr-FR" dirty="0" err="1" smtClean="0"/>
              <a:t>pressiommetre</a:t>
            </a:r>
            <a:r>
              <a:rPr lang="fr-FR" dirty="0" smtClean="0"/>
              <a:t> soit faire calculer à l’aide du modèle la pression à partie de la valeur brute mesurée par le capteur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248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Deux parties dans le code, mais je ne vais pas détailler à noter en bas que l’on peut soit mette le block </a:t>
            </a:r>
            <a:r>
              <a:rPr lang="fr-FR" dirty="0" err="1" smtClean="0"/>
              <a:t>pressiommetre</a:t>
            </a:r>
            <a:r>
              <a:rPr lang="fr-FR" dirty="0" smtClean="0"/>
              <a:t> soit faire calculer à l’aide du modèle la pression à partie de la valeur brute mesurée par le capteur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24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ü"/>
            </a:pPr>
            <a:r>
              <a:rPr lang="fr-FR" sz="1200" dirty="0" smtClean="0"/>
              <a:t>un microprocesseur (qui </a:t>
            </a:r>
            <a:r>
              <a:rPr lang="fr-FR" sz="1200" dirty="0" err="1" smtClean="0"/>
              <a:t>exécute</a:t>
            </a:r>
            <a:r>
              <a:rPr lang="fr-FR" sz="1200" dirty="0" smtClean="0"/>
              <a:t> les instructions du programme RAM (volatile lorsqu'on </a:t>
            </a:r>
            <a:r>
              <a:rPr lang="fr-FR" sz="1200" dirty="0" err="1" smtClean="0"/>
              <a:t>éteint</a:t>
            </a:r>
            <a:r>
              <a:rPr lang="fr-FR" sz="1200" dirty="0" smtClean="0"/>
              <a:t> l'alimentation </a:t>
            </a:r>
            <a:r>
              <a:rPr lang="fr-FR" sz="1200" dirty="0" err="1" smtClean="0"/>
              <a:t>électrique</a:t>
            </a:r>
            <a:r>
              <a:rPr lang="fr-FR" sz="1200" dirty="0" smtClean="0"/>
              <a:t> du circuit) EPPROM (non volatile lors qu'on </a:t>
            </a:r>
            <a:r>
              <a:rPr lang="fr-FR" sz="1200" dirty="0" err="1" smtClean="0"/>
              <a:t>éteint</a:t>
            </a:r>
            <a:r>
              <a:rPr lang="fr-FR" sz="1200" dirty="0" smtClean="0"/>
              <a:t> l'alimentation du circuit) On peut </a:t>
            </a:r>
            <a:r>
              <a:rPr lang="fr-FR" sz="1200" dirty="0" err="1" smtClean="0"/>
              <a:t>écrire</a:t>
            </a:r>
            <a:r>
              <a:rPr lang="fr-FR" sz="1200" dirty="0" smtClean="0"/>
              <a:t> ou effacer </a:t>
            </a:r>
            <a:r>
              <a:rPr lang="fr-FR" sz="1200" dirty="0" err="1" smtClean="0"/>
              <a:t>électriquement</a:t>
            </a:r>
            <a:r>
              <a:rPr lang="fr-FR" sz="1200" dirty="0" smtClean="0"/>
              <a:t> l'EEPROM).</a:t>
            </a:r>
            <a:br>
              <a:rPr lang="fr-FR" sz="1200" dirty="0" smtClean="0"/>
            </a:br>
            <a:r>
              <a:rPr lang="fr-FR" sz="1200" dirty="0" err="1" smtClean="0"/>
              <a:t>numériques</a:t>
            </a:r>
            <a:r>
              <a:rPr lang="fr-FR" sz="1200" dirty="0" smtClean="0"/>
              <a:t> (0 ou 1 logique = 0V; 5V en </a:t>
            </a:r>
            <a:r>
              <a:rPr lang="fr-FR" sz="1200" dirty="0" err="1" smtClean="0"/>
              <a:t>général</a:t>
            </a:r>
            <a:r>
              <a:rPr lang="fr-FR" sz="1200" dirty="0" smtClean="0"/>
              <a:t>), en </a:t>
            </a:r>
            <a:r>
              <a:rPr lang="fr-FR" sz="1200" dirty="0" err="1" smtClean="0"/>
              <a:t>entrée</a:t>
            </a:r>
            <a:r>
              <a:rPr lang="fr-FR" sz="1200" dirty="0" smtClean="0"/>
              <a:t> analogique, </a:t>
            </a:r>
            <a:r>
              <a:rPr lang="mr-IN" sz="1200" dirty="0" smtClean="0"/>
              <a:t>…</a:t>
            </a:r>
            <a:r>
              <a:rPr lang="fr-FR" sz="1200" dirty="0" smtClean="0"/>
              <a:t> Les </a:t>
            </a:r>
            <a:r>
              <a:rPr lang="fr-FR" sz="1200" dirty="0" err="1" smtClean="0"/>
              <a:t>entrées</a:t>
            </a:r>
            <a:r>
              <a:rPr lang="fr-FR" sz="1200" dirty="0" smtClean="0"/>
              <a:t> permettent de lire des informations en provenance, par exemple, de capteurs </a:t>
            </a:r>
            <a:br>
              <a:rPr lang="fr-FR" sz="1200" dirty="0" smtClean="0"/>
            </a:br>
            <a:r>
              <a:rPr lang="fr-FR" sz="1200" dirty="0" smtClean="0"/>
              <a:t>Les sorties peuvent commander, par exemple, des actionneurs (moteurs,...) ou </a:t>
            </a:r>
          </a:p>
          <a:p>
            <a:r>
              <a:rPr lang="fr-FR" sz="1200" dirty="0" smtClean="0"/>
              <a:t>d'autres composants </a:t>
            </a:r>
            <a:r>
              <a:rPr lang="fr-FR" sz="1200" dirty="0" err="1" smtClean="0"/>
              <a:t>électroniques</a:t>
            </a:r>
            <a:r>
              <a:rPr lang="fr-FR" sz="1200" dirty="0" smtClean="0"/>
              <a:t> (LED,...). INTERFACES</a:t>
            </a:r>
            <a:r>
              <a:rPr lang="fr-FR" sz="1200" baseline="0" dirty="0" smtClean="0"/>
              <a:t> </a:t>
            </a:r>
            <a:r>
              <a:rPr lang="fr-FR" sz="1200" dirty="0" smtClean="0"/>
              <a:t>avec d'autres composants ou l'ordinateur depuis lequel on va </a:t>
            </a:r>
            <a:r>
              <a:rPr lang="fr-FR" sz="1200" dirty="0" err="1" smtClean="0"/>
              <a:t>développer</a:t>
            </a:r>
            <a:r>
              <a:rPr lang="fr-FR" sz="1200" dirty="0" smtClean="0"/>
              <a:t> et </a:t>
            </a:r>
            <a:r>
              <a:rPr lang="fr-FR" sz="1200" dirty="0" err="1" smtClean="0"/>
              <a:t>transférer</a:t>
            </a:r>
            <a:r>
              <a:rPr lang="fr-FR" sz="1200" dirty="0" smtClean="0"/>
              <a:t> le programme.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12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fr-FR" sz="1200" dirty="0" smtClean="0"/>
              <a:t>un microprocesseur (qui </a:t>
            </a:r>
            <a:r>
              <a:rPr lang="fr-FR" sz="1200" dirty="0" err="1" smtClean="0"/>
              <a:t>exécute</a:t>
            </a:r>
            <a:r>
              <a:rPr lang="fr-FR" sz="1200" dirty="0" smtClean="0"/>
              <a:t> les instructions du programme </a:t>
            </a:r>
          </a:p>
          <a:p>
            <a:pPr marL="171450" indent="-171450">
              <a:buFont typeface="Arial"/>
              <a:buChar char="•"/>
            </a:pPr>
            <a:r>
              <a:rPr lang="fr-FR" sz="1200" dirty="0" smtClean="0"/>
              <a:t>RAM (volatile lorsqu'on </a:t>
            </a:r>
            <a:r>
              <a:rPr lang="fr-FR" sz="1200" dirty="0" err="1" smtClean="0"/>
              <a:t>éteint</a:t>
            </a:r>
            <a:r>
              <a:rPr lang="fr-FR" sz="1200" dirty="0" smtClean="0"/>
              <a:t> l'alimentation </a:t>
            </a:r>
            <a:r>
              <a:rPr lang="fr-FR" sz="1200" dirty="0" err="1" smtClean="0"/>
              <a:t>électrique</a:t>
            </a:r>
            <a:r>
              <a:rPr lang="fr-FR" sz="1200" dirty="0" smtClean="0"/>
              <a:t> du circuit) </a:t>
            </a:r>
            <a:r>
              <a:rPr lang="fr-FR" sz="1200" baseline="0" dirty="0" smtClean="0"/>
              <a:t> et </a:t>
            </a:r>
            <a:r>
              <a:rPr lang="fr-FR" sz="1200" dirty="0" smtClean="0"/>
              <a:t>EPPROM (non volatile lors qu'on </a:t>
            </a:r>
            <a:r>
              <a:rPr lang="fr-FR" sz="1200" dirty="0" err="1" smtClean="0"/>
              <a:t>éteint</a:t>
            </a:r>
            <a:r>
              <a:rPr lang="fr-FR" sz="1200" dirty="0" smtClean="0"/>
              <a:t> l'alimentation du circuit) On peut </a:t>
            </a:r>
            <a:r>
              <a:rPr lang="fr-FR" sz="1200" dirty="0" err="1" smtClean="0"/>
              <a:t>écrire</a:t>
            </a:r>
            <a:r>
              <a:rPr lang="fr-FR" sz="1200" dirty="0" smtClean="0"/>
              <a:t> ou effacer </a:t>
            </a:r>
            <a:r>
              <a:rPr lang="fr-FR" sz="1200" dirty="0" err="1" smtClean="0"/>
              <a:t>électriquement</a:t>
            </a:r>
            <a:r>
              <a:rPr lang="fr-FR" sz="1200" dirty="0" smtClean="0"/>
              <a:t> l'EEPROM).</a:t>
            </a:r>
          </a:p>
          <a:p>
            <a:pPr marL="171450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ports que l'on peut configurer en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entrées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sorties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numériques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 ou 1 logique = 0V; 5V en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général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entrée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analogique, ...</a:t>
            </a:r>
            <a:b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 smtClean="0">
                <a:effectLst/>
                <a:latin typeface="Wingdings"/>
              </a:rPr>
              <a:t>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entrées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permettent de lire des informations en provenance, par exemple, de capteurs (bouton poussoir, LDR, capteur de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température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...)</a:t>
            </a:r>
            <a:b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 smtClean="0">
                <a:effectLst/>
                <a:latin typeface="Wingdings"/>
              </a:rPr>
              <a:t>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sorties peuvent commander, par exemple, des actionneurs (moteurs,...) ou d'autres composants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électroniques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(LED,...). </a:t>
            </a:r>
            <a:endParaRPr lang="fr-FR" dirty="0" smtClean="0"/>
          </a:p>
          <a:p>
            <a:pPr marL="171450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D'autres fonctions comme des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timers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(pour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gérer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temps). </a:t>
            </a:r>
          </a:p>
          <a:p>
            <a:pPr marL="171450" indent="-171450">
              <a:buFont typeface="Arial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interfaces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séries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 dialogue avec d'autres composants ou l'ordinateur depuis lequel on va développer et transférer le programme.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12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Eu rouge le langage et en vert l’interface</a:t>
            </a:r>
            <a:r>
              <a:rPr lang="fr-FR" baseline="0" dirty="0" smtClean="0"/>
              <a:t> de programmation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86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Certains</a:t>
            </a:r>
            <a:r>
              <a:rPr lang="fr-FR" baseline="0" dirty="0" smtClean="0"/>
              <a:t> d’entre vous maitrisent parfaitement ce vocabulaire d’autre non : une petite synthèse. </a:t>
            </a:r>
            <a:r>
              <a:rPr lang="fr-FR" dirty="0" smtClean="0"/>
              <a:t>Un algorithme est une suite finie et non ambiguë d’opérations ou d'instructions permettant de résoudre un problème ou d'obtenir un résultat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1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Cela ressemble vraiment</a:t>
            </a:r>
            <a:r>
              <a:rPr lang="fr-FR" baseline="0" dirty="0" smtClean="0"/>
              <a:t> à ce que nous faisons en permanence en </a:t>
            </a:r>
            <a:r>
              <a:rPr lang="fr-FR" baseline="0" smtClean="0"/>
              <a:t>physique chimie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85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carte doit être connectée pour que le programme s’exécute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carte peut être connectée pour que le programme s’exécute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78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Dans le cas de l’exploitation contextualisée de la loi d’Ohm, on souhaite amener les élèves à réaliser un circuit permettant l’allumage d’un ventilateur dès que la température des serveurs dépasse une certaine valeur.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76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1AA-E608-9741-B7F6-9F855633739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76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21/05/19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21/05/19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21/05/19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olivierclemence/Desktop/PRESENTATION%20MICROCONTROLEUR/4_SON.sb2" TargetMode="External"/><Relationship Id="rId3" Type="http://schemas.openxmlformats.org/officeDocument/2006/relationships/hyperlink" Target="file://localhost/Users/olivierclemence/Desktop/PRESENTATION%20MICROCONTROLEUR/SON/SON.in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olivierclemence/Desktop/PRESENTATION%20MICROCONTROLEUR/5_TEMPERATURE%20SERVEUR.sb2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olivierclemence/Desktop/PRESENTATION%20MICROCONTROLEUR/TEMPERATURE_SERVEUR/TEMPERATURE_SERVEUR.ino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olivierclemence/Desktop/PRESENTATION%20MICROCONTROLEUR/6_MARIOTTE.sb2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olivierclemence/Desktop/PRESENTATION%20MICROCONTROLEUR/mariotte/mariotte.ino" TargetMode="Externa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file://localhost/Users/olivierclemence/Desktop/PRESENTATION%20MICROCONTROLEUR/acquisition_PYTHON_A0_en_fn_du_temps/acquisition_PYTHON_A0_en_fn_du_temps.ino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0993" y="2516624"/>
            <a:ext cx="7788607" cy="2595025"/>
          </a:xfrm>
        </p:spPr>
        <p:txBody>
          <a:bodyPr/>
          <a:lstStyle/>
          <a:p>
            <a:r>
              <a:rPr lang="fr-FR" dirty="0" smtClean="0"/>
              <a:t>LE MICROCONTRÔLEUR </a:t>
            </a:r>
            <a:br>
              <a:rPr lang="fr-FR" dirty="0" smtClean="0"/>
            </a:br>
            <a:r>
              <a:rPr lang="fr-FR" dirty="0" smtClean="0"/>
              <a:t>EN SPC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495826"/>
          </a:xfrm>
        </p:spPr>
        <p:txBody>
          <a:bodyPr/>
          <a:lstStyle/>
          <a:p>
            <a:r>
              <a:rPr lang="fr-FR" dirty="0" smtClean="0"/>
              <a:t>Dans le cadre des nouveaux programmes du lycée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06496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exemple en seconde 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055210"/>
            <a:ext cx="7315200" cy="300120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sz="2400" dirty="0" smtClean="0"/>
              <a:t>Dans le BO :</a:t>
            </a:r>
            <a:endParaRPr lang="fr-FR" sz="2400" dirty="0"/>
          </a:p>
          <a:p>
            <a:pPr marL="45720" indent="0">
              <a:buNone/>
            </a:pPr>
            <a:endParaRPr lang="fr-FR" sz="2400" dirty="0" smtClean="0"/>
          </a:p>
          <a:p>
            <a:r>
              <a:rPr lang="fr-FR" sz="2400" dirty="0" smtClean="0"/>
              <a:t>Utiliser un dispositif comportant un microcontrôleur pour produire un son </a:t>
            </a:r>
            <a:r>
              <a:rPr lang="fr-FR" sz="2400" dirty="0" smtClean="0">
                <a:hlinkClick r:id="rId2" action="ppaction://hlinkfile"/>
              </a:rPr>
              <a:t>Mblock</a:t>
            </a:r>
            <a:r>
              <a:rPr lang="fr-FR" sz="2400" dirty="0" smtClean="0"/>
              <a:t> ou </a:t>
            </a:r>
            <a:r>
              <a:rPr lang="fr-FR" sz="2400" dirty="0" smtClean="0">
                <a:hlinkClick r:id="rId3" action="ppaction://hlinkfile"/>
              </a:rPr>
              <a:t>Arduino</a:t>
            </a:r>
            <a:endParaRPr lang="fr-FR" sz="2400" dirty="0" smtClean="0"/>
          </a:p>
          <a:p>
            <a:pPr marL="45720" indent="0">
              <a:buNone/>
            </a:pPr>
            <a:endParaRPr lang="fr-FR" sz="2400" dirty="0" smtClean="0"/>
          </a:p>
          <a:p>
            <a:r>
              <a:rPr lang="fr-FR" sz="2400" dirty="0" smtClean="0"/>
              <a:t>Utiliser un dispositif avec microcontrôleur et capteur</a:t>
            </a:r>
          </a:p>
        </p:txBody>
      </p:sp>
    </p:spTree>
    <p:extLst>
      <p:ext uri="{BB962C8B-B14F-4D97-AF65-F5344CB8AC3E}">
        <p14:creationId xmlns:p14="http://schemas.microsoft.com/office/powerpoint/2010/main" val="324403978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>
            <a:off x="2927551" y="5837871"/>
            <a:ext cx="12409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49186" y="2861530"/>
            <a:ext cx="265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Introduction d’un</a:t>
            </a:r>
          </a:p>
          <a:p>
            <a:pPr algn="ctr"/>
            <a:r>
              <a:rPr lang="fr-FR" b="1" dirty="0"/>
              <a:t>m</a:t>
            </a:r>
            <a:r>
              <a:rPr lang="fr-FR" b="1" dirty="0" smtClean="0"/>
              <a:t>ontage comparateur avec AO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999059" y="2861606"/>
            <a:ext cx="1697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carte Arduino</a:t>
            </a:r>
          </a:p>
          <a:p>
            <a:pPr algn="ctr"/>
            <a:r>
              <a:rPr lang="fr-FR" b="1" dirty="0"/>
              <a:t>une boucle  </a:t>
            </a:r>
            <a:endParaRPr lang="fr-FR" b="1" dirty="0" smtClean="0"/>
          </a:p>
          <a:p>
            <a:pPr algn="ctr"/>
            <a:r>
              <a:rPr lang="fr-FR" b="1" dirty="0" smtClean="0"/>
              <a:t>une condition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830044" y="448157"/>
            <a:ext cx="7315200" cy="1235178"/>
          </a:xfrm>
        </p:spPr>
        <p:txBody>
          <a:bodyPr>
            <a:normAutofit/>
          </a:bodyPr>
          <a:lstStyle/>
          <a:p>
            <a:r>
              <a:rPr lang="fr-FR" dirty="0" smtClean="0"/>
              <a:t>Un exemple en seconde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Utilisation d’une thermistance</a:t>
            </a:r>
            <a:endParaRPr lang="fr-FR" dirty="0"/>
          </a:p>
        </p:txBody>
      </p:sp>
      <p:pic>
        <p:nvPicPr>
          <p:cNvPr id="8" name="Image 7" descr="IMG_0556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92" y="3868803"/>
            <a:ext cx="3985596" cy="2989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3441" y="4655982"/>
            <a:ext cx="1490674" cy="13705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830044" y="5220343"/>
            <a:ext cx="7633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30044" y="5473522"/>
            <a:ext cx="7633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084115" y="4801763"/>
            <a:ext cx="10918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ylindre 4"/>
          <p:cNvSpPr/>
          <p:nvPr/>
        </p:nvSpPr>
        <p:spPr>
          <a:xfrm rot="16200000" flipH="1">
            <a:off x="382995" y="5048440"/>
            <a:ext cx="447049" cy="56436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04059" y="6342539"/>
            <a:ext cx="100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SONDE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9" idx="1"/>
          </p:cNvCxnSpPr>
          <p:nvPr/>
        </p:nvCxnSpPr>
        <p:spPr>
          <a:xfrm flipH="1" flipV="1">
            <a:off x="888700" y="5784705"/>
            <a:ext cx="1115359" cy="7425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9" idx="3"/>
          </p:cNvCxnSpPr>
          <p:nvPr/>
        </p:nvCxnSpPr>
        <p:spPr>
          <a:xfrm flipV="1">
            <a:off x="3009600" y="6342539"/>
            <a:ext cx="2989459" cy="1846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427625" y="3499471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DEL</a:t>
            </a:r>
            <a:endParaRPr lang="fr-FR" dirty="0"/>
          </a:p>
        </p:txBody>
      </p:sp>
      <p:cxnSp>
        <p:nvCxnSpPr>
          <p:cNvPr id="32" name="Connecteur droit avec flèche 31"/>
          <p:cNvCxnSpPr>
            <a:stCxn id="30" idx="1"/>
          </p:cNvCxnSpPr>
          <p:nvPr/>
        </p:nvCxnSpPr>
        <p:spPr>
          <a:xfrm flipH="1">
            <a:off x="4325099" y="3684137"/>
            <a:ext cx="102526" cy="127418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0" idx="3"/>
          </p:cNvCxnSpPr>
          <p:nvPr/>
        </p:nvCxnSpPr>
        <p:spPr>
          <a:xfrm>
            <a:off x="5052766" y="3684137"/>
            <a:ext cx="3092478" cy="142658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" name="Grouper 22"/>
          <p:cNvGrpSpPr/>
          <p:nvPr/>
        </p:nvGrpSpPr>
        <p:grpSpPr>
          <a:xfrm>
            <a:off x="3923129" y="4783640"/>
            <a:ext cx="504495" cy="1054232"/>
            <a:chOff x="5716755" y="1495975"/>
            <a:chExt cx="563356" cy="1365631"/>
          </a:xfrm>
        </p:grpSpPr>
        <p:cxnSp>
          <p:nvCxnSpPr>
            <p:cNvPr id="22" name="Connecteur droit 21"/>
            <p:cNvCxnSpPr/>
            <p:nvPr/>
          </p:nvCxnSpPr>
          <p:spPr>
            <a:xfrm flipV="1">
              <a:off x="5716755" y="1997545"/>
              <a:ext cx="563356" cy="1"/>
            </a:xfrm>
            <a:prstGeom prst="line">
              <a:avLst/>
            </a:prstGeom>
            <a:ln w="38100" cmpd="sng">
              <a:solidFill>
                <a:srgbClr val="838D9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 flipV="1">
              <a:off x="5999059" y="1495975"/>
              <a:ext cx="1" cy="1365631"/>
            </a:xfrm>
            <a:prstGeom prst="line">
              <a:avLst/>
            </a:prstGeom>
            <a:ln w="38100" cmpd="sng">
              <a:solidFill>
                <a:srgbClr val="838D9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riangle isocèle 14"/>
            <p:cNvSpPr/>
            <p:nvPr/>
          </p:nvSpPr>
          <p:spPr>
            <a:xfrm>
              <a:off x="5775616" y="2000431"/>
              <a:ext cx="434911" cy="35689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7092336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9126" y="1679602"/>
            <a:ext cx="3587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8600"/>
                </a:solidFill>
              </a:rPr>
              <a:t>Le code Arduino</a:t>
            </a:r>
          </a:p>
          <a:p>
            <a:endParaRPr lang="fr-FR" sz="2000" dirty="0" smtClean="0"/>
          </a:p>
        </p:txBody>
      </p:sp>
      <p:pic>
        <p:nvPicPr>
          <p:cNvPr id="3" name="Image 2" descr="Capture d’écran 2019-05-06 à 14.53.25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150223"/>
            <a:ext cx="4114361" cy="450414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30044" y="240105"/>
            <a:ext cx="7315200" cy="1235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Un exemple en seconde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Utilisation d’une thermistance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82764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19125" y="1679602"/>
            <a:ext cx="8292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8600"/>
                </a:solidFill>
              </a:rPr>
              <a:t>Programmer et manipuler de manière dématérialisée</a:t>
            </a:r>
          </a:p>
          <a:p>
            <a:pPr algn="ctr"/>
            <a:r>
              <a:rPr lang="fr-FR" sz="3600" b="1" dirty="0" smtClean="0">
                <a:solidFill>
                  <a:srgbClr val="FFFFFF"/>
                </a:solidFill>
              </a:rPr>
              <a:t>TINKERCAD </a:t>
            </a:r>
            <a:r>
              <a:rPr lang="fr-FR" sz="1600" b="1" dirty="0" smtClean="0">
                <a:solidFill>
                  <a:srgbClr val="FFFFFF"/>
                </a:solidFill>
              </a:rPr>
              <a:t>( </a:t>
            </a:r>
            <a:r>
              <a:rPr lang="fr-FR" sz="1600" b="1" dirty="0" smtClean="0">
                <a:solidFill>
                  <a:srgbClr val="FFFFFF"/>
                </a:solidFill>
                <a:hlinkClick r:id="rId3"/>
              </a:rPr>
              <a:t>https:</a:t>
            </a:r>
            <a:r>
              <a:rPr lang="fr-FR" sz="1600" b="1" dirty="0">
                <a:solidFill>
                  <a:srgbClr val="FFFFFF"/>
                </a:solidFill>
                <a:hlinkClick r:id="rId3"/>
              </a:rPr>
              <a:t>//</a:t>
            </a:r>
            <a:r>
              <a:rPr lang="fr-FR" sz="1600" b="1" dirty="0" smtClean="0">
                <a:solidFill>
                  <a:srgbClr val="FFFFFF"/>
                </a:solidFill>
                <a:hlinkClick r:id="rId3"/>
              </a:rPr>
              <a:t>www.tinkercad.com</a:t>
            </a:r>
            <a:r>
              <a:rPr lang="fr-FR" sz="1600" b="1" dirty="0" smtClean="0">
                <a:solidFill>
                  <a:srgbClr val="FFFFFF"/>
                </a:solidFill>
              </a:rPr>
              <a:t> )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0044" y="240105"/>
            <a:ext cx="7315200" cy="1235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Un exemple en seconde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Utilisation d’une thermistance</a:t>
            </a:r>
            <a:endParaRPr lang="fr-FR" dirty="0"/>
          </a:p>
        </p:txBody>
      </p:sp>
      <p:pic>
        <p:nvPicPr>
          <p:cNvPr id="2" name="Image 1" descr="Capture d’écran 2019-05-14 à 10.49.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05" y="2903313"/>
            <a:ext cx="6283934" cy="39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401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exemple en 1S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la loi de Mariotte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3055211"/>
            <a:ext cx="7315200" cy="348711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dirty="0" smtClean="0"/>
              <a:t>Dans le BO :</a:t>
            </a:r>
          </a:p>
          <a:p>
            <a:pPr marL="45720" indent="0">
              <a:buNone/>
            </a:pPr>
            <a:r>
              <a:rPr lang="fr-FR" dirty="0" smtClean="0"/>
              <a:t>tester la loi de Mariotte, par exemple avec un dispositif utilisant un microcontrôleur</a:t>
            </a:r>
          </a:p>
        </p:txBody>
      </p:sp>
    </p:spTree>
    <p:extLst>
      <p:ext uri="{BB962C8B-B14F-4D97-AF65-F5344CB8AC3E}">
        <p14:creationId xmlns:p14="http://schemas.microsoft.com/office/powerpoint/2010/main" val="327145576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742" y="3209976"/>
            <a:ext cx="1802385" cy="125657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MBLOCK</a:t>
            </a:r>
          </a:p>
          <a:p>
            <a:pPr marL="4572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carte Arduino </a:t>
            </a:r>
          </a:p>
          <a:p>
            <a:pPr marL="4572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connectée</a:t>
            </a:r>
          </a:p>
        </p:txBody>
      </p:sp>
      <p:pic>
        <p:nvPicPr>
          <p:cNvPr id="5" name="Image 4" descr="Capture d’écran 2019-05-03 à 15.11.02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82" y="1149411"/>
            <a:ext cx="4695959" cy="57924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076590"/>
            <a:ext cx="2057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Utiliser des blocks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programmation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r>
              <a:rPr lang="fr-FR" dirty="0" smtClean="0"/>
              <a:t>Un exemple en 1S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la loi de Mariotte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53550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5-03 à 17.0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83" y="1349425"/>
            <a:ext cx="6834439" cy="465695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51620" y="4792614"/>
            <a:ext cx="2718148" cy="8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fr-FR" sz="1600" dirty="0" smtClean="0">
                <a:solidFill>
                  <a:srgbClr val="FF0000"/>
                </a:solidFill>
              </a:rPr>
              <a:t>Le résultat s’affiche dans la fenêtre de MBLOCK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07298" y="3362376"/>
            <a:ext cx="1802385" cy="125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fr-FR" dirty="0" smtClean="0">
                <a:solidFill>
                  <a:srgbClr val="FF0000"/>
                </a:solidFill>
              </a:rPr>
              <a:t>MBLOCK</a:t>
            </a:r>
          </a:p>
          <a:p>
            <a:pPr marL="45720" indent="0" algn="ctr">
              <a:buFont typeface="Wingdings" charset="2"/>
              <a:buNone/>
            </a:pPr>
            <a:r>
              <a:rPr lang="fr-FR" dirty="0" smtClean="0">
                <a:solidFill>
                  <a:srgbClr val="FF0000"/>
                </a:solidFill>
              </a:rPr>
              <a:t>carte Arduino </a:t>
            </a:r>
          </a:p>
          <a:p>
            <a:pPr marL="45720" indent="0" algn="ctr">
              <a:buFont typeface="Wingdings" charset="2"/>
              <a:buNone/>
            </a:pPr>
            <a:r>
              <a:rPr lang="fr-FR" dirty="0" smtClean="0">
                <a:solidFill>
                  <a:srgbClr val="FF0000"/>
                </a:solidFill>
              </a:rPr>
              <a:t>connectée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076590"/>
            <a:ext cx="2057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Utiliser des blocks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programmation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r>
              <a:rPr lang="fr-FR" dirty="0" smtClean="0"/>
              <a:t>Un exemple en 1S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la loi de Mariotte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91874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9-05-03 à 16.5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77" y="1552417"/>
            <a:ext cx="5651500" cy="46863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776366" y="1837088"/>
            <a:ext cx="2718148" cy="85720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fr-FR" sz="1600" dirty="0" smtClean="0">
                <a:solidFill>
                  <a:srgbClr val="FF0000"/>
                </a:solidFill>
              </a:rPr>
              <a:t>Le code  Arduino est généré automatiquement</a:t>
            </a:r>
          </a:p>
          <a:p>
            <a:pPr marL="45720" indent="0" algn="ctr">
              <a:buNone/>
            </a:pPr>
            <a:r>
              <a:rPr lang="fr-FR" sz="1600" dirty="0" smtClean="0">
                <a:solidFill>
                  <a:srgbClr val="FF0000"/>
                </a:solidFill>
              </a:rPr>
              <a:t>sur le petit écran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11742" y="3209976"/>
            <a:ext cx="1802385" cy="1256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fr-FR" dirty="0" smtClean="0">
                <a:solidFill>
                  <a:srgbClr val="FF0000"/>
                </a:solidFill>
              </a:rPr>
              <a:t>MBLOCK</a:t>
            </a:r>
          </a:p>
          <a:p>
            <a:pPr marL="45720" indent="0" algn="ctr">
              <a:buFont typeface="Wingdings" charset="2"/>
              <a:buNone/>
            </a:pPr>
            <a:r>
              <a:rPr lang="fr-FR" dirty="0" smtClean="0">
                <a:solidFill>
                  <a:srgbClr val="FF0000"/>
                </a:solidFill>
              </a:rPr>
              <a:t>carte Arduino </a:t>
            </a:r>
          </a:p>
          <a:p>
            <a:pPr marL="45720" indent="0" algn="ctr">
              <a:buFont typeface="Wingdings" charset="2"/>
              <a:buNone/>
            </a:pPr>
            <a:r>
              <a:rPr lang="fr-FR" dirty="0" smtClean="0">
                <a:solidFill>
                  <a:srgbClr val="FF0000"/>
                </a:solidFill>
              </a:rPr>
              <a:t>déconnectée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76590"/>
            <a:ext cx="2057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Utiliser des blocks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programmation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r>
              <a:rPr lang="fr-FR" dirty="0" smtClean="0"/>
              <a:t>Un exemple en 1S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la loi de Mariotte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489522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11742" y="3209976"/>
            <a:ext cx="1802385" cy="77139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LOGICIEL ARDUINO</a:t>
            </a:r>
          </a:p>
        </p:txBody>
      </p:sp>
      <p:pic>
        <p:nvPicPr>
          <p:cNvPr id="3" name="Image 2" descr="Capture d’écran 2019-05-03 à 18.10.24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94" y="1205446"/>
            <a:ext cx="6003030" cy="5652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03" y="6167484"/>
            <a:ext cx="1982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Programmer par ligne de code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r>
              <a:rPr lang="fr-FR" dirty="0" smtClean="0"/>
              <a:t>Un exemple en 1S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la loi de Mariotte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073491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11742" y="3209976"/>
            <a:ext cx="1802385" cy="77139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LOGICIEL ARDUINO</a:t>
            </a:r>
          </a:p>
        </p:txBody>
      </p:sp>
      <p:pic>
        <p:nvPicPr>
          <p:cNvPr id="2" name="Image 1" descr="Capture d’écran 2019-05-03 à 18.1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12" y="2436875"/>
            <a:ext cx="6286563" cy="3033814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953855" y="1579673"/>
            <a:ext cx="3048963" cy="85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Résultats sur le port série de la carte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03" y="6167484"/>
            <a:ext cx="1982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Programmer par ligne de code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/>
          </a:bodyPr>
          <a:lstStyle/>
          <a:p>
            <a:r>
              <a:rPr lang="fr-FR" dirty="0" smtClean="0"/>
              <a:t>Un exemple en 1S :</a:t>
            </a:r>
            <a:br>
              <a:rPr lang="fr-FR" dirty="0" smtClean="0"/>
            </a:br>
            <a:r>
              <a:rPr lang="fr-FR" sz="2400" dirty="0" smtClean="0">
                <a:solidFill>
                  <a:schemeClr val="tx1"/>
                </a:solidFill>
              </a:rPr>
              <a:t>la loi de Mariotte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91811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le programme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447" y="2769833"/>
            <a:ext cx="7697764" cy="3539527"/>
          </a:xfrm>
        </p:spPr>
        <p:txBody>
          <a:bodyPr>
            <a:normAutofit/>
          </a:bodyPr>
          <a:lstStyle/>
          <a:p>
            <a:r>
              <a:rPr lang="fr-FR" dirty="0" smtClean="0"/>
              <a:t>Le cadre</a:t>
            </a:r>
          </a:p>
          <a:p>
            <a:r>
              <a:rPr lang="fr-FR" dirty="0" smtClean="0"/>
              <a:t>Qu’est ce qu’un microcontrôleur</a:t>
            </a:r>
          </a:p>
          <a:p>
            <a:r>
              <a:rPr lang="fr-FR" dirty="0" smtClean="0"/>
              <a:t>Le matériel et la programmation</a:t>
            </a:r>
          </a:p>
          <a:p>
            <a:r>
              <a:rPr lang="fr-FR" dirty="0" smtClean="0"/>
              <a:t>Exemples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Programmation</a:t>
            </a:r>
            <a:r>
              <a:rPr lang="fr-FR" dirty="0" smtClean="0"/>
              <a:t> : Mblock</a:t>
            </a:r>
          </a:p>
          <a:p>
            <a:pPr lvl="1"/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Acquisition</a:t>
            </a:r>
            <a:r>
              <a:rPr lang="fr-FR" dirty="0" smtClean="0"/>
              <a:t> par Mblock (scratch) + Arduino</a:t>
            </a:r>
          </a:p>
          <a:p>
            <a:pPr lvl="1"/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Acquisition</a:t>
            </a:r>
            <a:r>
              <a:rPr lang="fr-FR" dirty="0" smtClean="0"/>
              <a:t> par Mblock (C++/C) + Arduino </a:t>
            </a:r>
          </a:p>
          <a:p>
            <a:pPr lvl="1"/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Acquisition</a:t>
            </a:r>
            <a:r>
              <a:rPr lang="fr-FR" dirty="0" smtClean="0"/>
              <a:t> </a:t>
            </a:r>
            <a:r>
              <a:rPr lang="fr-FR" dirty="0"/>
              <a:t>par </a:t>
            </a:r>
            <a:r>
              <a:rPr lang="fr-FR" dirty="0" smtClean="0"/>
              <a:t>C</a:t>
            </a:r>
            <a:r>
              <a:rPr lang="fr-FR" dirty="0"/>
              <a:t>+</a:t>
            </a:r>
            <a:r>
              <a:rPr lang="fr-FR" dirty="0" smtClean="0"/>
              <a:t>+/C +</a:t>
            </a:r>
            <a:r>
              <a:rPr lang="fr-FR" dirty="0"/>
              <a:t> </a:t>
            </a:r>
            <a:r>
              <a:rPr lang="fr-FR" dirty="0" smtClean="0"/>
              <a:t>Arduino</a:t>
            </a:r>
          </a:p>
          <a:p>
            <a:pPr lvl="1"/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Acquisition</a:t>
            </a:r>
            <a:r>
              <a:rPr lang="fr-FR" dirty="0" smtClean="0"/>
              <a:t> par PYTHON + C</a:t>
            </a:r>
            <a:r>
              <a:rPr lang="fr-FR" dirty="0"/>
              <a:t>++/C +  </a:t>
            </a:r>
            <a:r>
              <a:rPr lang="fr-FR" dirty="0" smtClean="0"/>
              <a:t>Arduino</a:t>
            </a:r>
          </a:p>
          <a:p>
            <a:r>
              <a:rPr lang="fr-FR" dirty="0" smtClean="0"/>
              <a:t>Des outils pour découvrir et s’auto-former</a:t>
            </a:r>
          </a:p>
        </p:txBody>
      </p:sp>
    </p:spTree>
    <p:extLst>
      <p:ext uri="{BB962C8B-B14F-4D97-AF65-F5344CB8AC3E}">
        <p14:creationId xmlns:p14="http://schemas.microsoft.com/office/powerpoint/2010/main" val="50970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47960"/>
            <a:ext cx="7315200" cy="470271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Capteur de pression :</a:t>
            </a:r>
          </a:p>
          <a:p>
            <a:pPr lvl="1"/>
            <a:r>
              <a:rPr lang="fr-FR" dirty="0" smtClean="0"/>
              <a:t>Loi de l’hydrostatique</a:t>
            </a:r>
          </a:p>
          <a:p>
            <a:pPr lvl="1"/>
            <a:r>
              <a:rPr lang="fr-FR" dirty="0" smtClean="0"/>
              <a:t>Suivi cinétique d’une réaction</a:t>
            </a:r>
          </a:p>
          <a:p>
            <a:r>
              <a:rPr lang="fr-FR" dirty="0" smtClean="0"/>
              <a:t>Capteur de température :</a:t>
            </a:r>
          </a:p>
          <a:p>
            <a:pPr lvl="1"/>
            <a:r>
              <a:rPr lang="fr-FR" dirty="0"/>
              <a:t>Calorimétrie (détermination de </a:t>
            </a:r>
            <a:r>
              <a:rPr lang="fr-FR" dirty="0" err="1"/>
              <a:t>C</a:t>
            </a:r>
            <a:r>
              <a:rPr lang="fr-FR" baseline="-25000" dirty="0" err="1"/>
              <a:t>eau</a:t>
            </a:r>
            <a:r>
              <a:rPr lang="fr-FR" dirty="0"/>
              <a:t>, </a:t>
            </a:r>
            <a:r>
              <a:rPr lang="fr-FR" dirty="0" err="1"/>
              <a:t>L</a:t>
            </a:r>
            <a:r>
              <a:rPr lang="fr-FR" baseline="-25000" dirty="0" err="1"/>
              <a:t>fusion</a:t>
            </a:r>
            <a:r>
              <a:rPr lang="fr-FR" dirty="0"/>
              <a:t>, enthalpie de combustion</a:t>
            </a:r>
            <a:r>
              <a:rPr lang="mr-IN" dirty="0"/>
              <a:t>…</a:t>
            </a:r>
            <a:endParaRPr lang="fr-FR" dirty="0"/>
          </a:p>
          <a:p>
            <a:pPr lvl="1"/>
            <a:r>
              <a:rPr lang="fr-FR" dirty="0" smtClean="0"/>
              <a:t>Mesure de la constante solaire</a:t>
            </a:r>
          </a:p>
          <a:p>
            <a:pPr lvl="1"/>
            <a:r>
              <a:rPr lang="fr-FR" dirty="0" smtClean="0"/>
              <a:t>Réaction exothermique</a:t>
            </a:r>
          </a:p>
          <a:p>
            <a:r>
              <a:rPr lang="fr-FR" dirty="0" smtClean="0"/>
              <a:t>Tension et intensité :</a:t>
            </a:r>
          </a:p>
          <a:p>
            <a:pPr lvl="1"/>
            <a:r>
              <a:rPr lang="fr-FR" dirty="0" smtClean="0"/>
              <a:t>Puissance et énergie électrique</a:t>
            </a:r>
          </a:p>
          <a:p>
            <a:r>
              <a:rPr lang="fr-FR" dirty="0" smtClean="0"/>
              <a:t>Capteur de lumière + Diode RVB</a:t>
            </a:r>
          </a:p>
          <a:p>
            <a:pPr lvl="1"/>
            <a:r>
              <a:rPr lang="fr-FR" dirty="0"/>
              <a:t>Colorimètre</a:t>
            </a:r>
          </a:p>
          <a:p>
            <a:pPr lvl="1"/>
            <a:r>
              <a:rPr lang="mr-IN" dirty="0"/>
              <a:t>…</a:t>
            </a:r>
            <a:endParaRPr lang="fr-FR" dirty="0"/>
          </a:p>
          <a:p>
            <a:r>
              <a:rPr lang="fr-FR" dirty="0" smtClean="0"/>
              <a:t>Capteur de force, d’accélération, d’angle, communication </a:t>
            </a:r>
            <a:r>
              <a:rPr lang="fr-FR" dirty="0" err="1" smtClean="0"/>
              <a:t>bluetooth</a:t>
            </a:r>
            <a:r>
              <a:rPr lang="mr-IN" dirty="0" smtClean="0"/>
              <a:t>…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54090"/>
            <a:ext cx="7315200" cy="1154097"/>
          </a:xfrm>
        </p:spPr>
        <p:txBody>
          <a:bodyPr/>
          <a:lstStyle/>
          <a:p>
            <a:r>
              <a:rPr lang="fr-FR" dirty="0" smtClean="0"/>
              <a:t>On peut aussi envisager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91350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315628"/>
            <a:ext cx="7315200" cy="6915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 PYTHON DANS TOUT </a:t>
            </a:r>
            <a:r>
              <a:rPr lang="fr-FR" cap="all" dirty="0" smtClean="0"/>
              <a:t>ça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838" y="2209997"/>
            <a:ext cx="7628762" cy="42486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dirty="0" smtClean="0"/>
              <a:t>Python peut être utilisé pour réaliser des acquisitions grâce à une carte Arduino.</a:t>
            </a:r>
          </a:p>
          <a:p>
            <a:pPr marL="45720" indent="0">
              <a:buNone/>
            </a:pPr>
            <a:endParaRPr lang="fr-FR" dirty="0" smtClean="0"/>
          </a:p>
          <a:p>
            <a:pPr marL="45720" indent="0">
              <a:buNone/>
            </a:pPr>
            <a:r>
              <a:rPr lang="fr-FR" sz="2400" b="1" dirty="0" smtClean="0">
                <a:solidFill>
                  <a:srgbClr val="FF8600"/>
                </a:solidFill>
              </a:rPr>
              <a:t>Le principe est simple :</a:t>
            </a:r>
          </a:p>
          <a:p>
            <a:r>
              <a:rPr lang="fr-FR" dirty="0" smtClean="0"/>
              <a:t>Un programme en C/C++ est implanté dans la carte Arduino</a:t>
            </a:r>
          </a:p>
          <a:p>
            <a:r>
              <a:rPr lang="fr-FR" dirty="0" smtClean="0"/>
              <a:t>Ce programme exécute des actions et réalise des mesures</a:t>
            </a:r>
          </a:p>
          <a:p>
            <a:r>
              <a:rPr lang="fr-FR" dirty="0" smtClean="0"/>
              <a:t>Il les envoie sur le port série</a:t>
            </a:r>
          </a:p>
          <a:p>
            <a:r>
              <a:rPr lang="fr-FR" dirty="0" smtClean="0"/>
              <a:t>Un programme python sur l’ordinateur permet de récupérer les données du port série et les traiter</a:t>
            </a:r>
          </a:p>
          <a:p>
            <a:pPr marL="4572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4810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9-05-06 à 22.40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60" y="2689947"/>
            <a:ext cx="5588705" cy="39529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76778" y="5743221"/>
            <a:ext cx="54468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 smtClean="0">
              <a:solidFill>
                <a:srgbClr val="FF8600"/>
              </a:solidFill>
              <a:hlinkClick r:id="rId3" action="ppaction://hlinkfile"/>
            </a:endParaRPr>
          </a:p>
          <a:p>
            <a:pPr algn="ctr"/>
            <a:r>
              <a:rPr lang="fr-FR" sz="2800" b="1" dirty="0" smtClean="0">
                <a:solidFill>
                  <a:srgbClr val="FF8600"/>
                </a:solidFill>
                <a:hlinkClick r:id="rId3" action="ppaction://hlinkfile"/>
              </a:rPr>
              <a:t>Une </a:t>
            </a:r>
            <a:r>
              <a:rPr lang="fr-FR" sz="2800" b="1" dirty="0">
                <a:solidFill>
                  <a:srgbClr val="FF8600"/>
                </a:solidFill>
                <a:hlinkClick r:id="rId3" action="ppaction://hlinkfile"/>
              </a:rPr>
              <a:t>petite démonstration</a:t>
            </a:r>
            <a:endParaRPr lang="fr-FR" sz="28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315628"/>
            <a:ext cx="7315200" cy="6915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ET PYTHON DANS TOUT </a:t>
            </a:r>
            <a:r>
              <a:rPr lang="fr-FR" cap="all" dirty="0" smtClean="0"/>
              <a:t>ça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47473" y="2177572"/>
            <a:ext cx="568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code </a:t>
            </a:r>
            <a:r>
              <a:rPr lang="fr-FR" dirty="0" smtClean="0">
                <a:solidFill>
                  <a:srgbClr val="FF8600"/>
                </a:solidFill>
              </a:rPr>
              <a:t>commenté </a:t>
            </a:r>
            <a:r>
              <a:rPr lang="fr-FR" dirty="0" smtClean="0"/>
              <a:t>à </a:t>
            </a:r>
            <a:r>
              <a:rPr lang="fr-FR" dirty="0" err="1" smtClean="0"/>
              <a:t>téléverser</a:t>
            </a:r>
            <a:r>
              <a:rPr lang="fr-FR" dirty="0" smtClean="0"/>
              <a:t> dans la carte Arduino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3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le mettre en pratique avec les élèves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2662945"/>
          </a:xfrm>
        </p:spPr>
        <p:txBody>
          <a:bodyPr>
            <a:noAutofit/>
          </a:bodyPr>
          <a:lstStyle/>
          <a:p>
            <a:r>
              <a:rPr lang="fr-FR" sz="2400" dirty="0" smtClean="0"/>
              <a:t>En aucun cas il s’agit de faire ma</a:t>
            </a:r>
            <a:r>
              <a:rPr lang="fr-FR" sz="2400" dirty="0"/>
              <a:t>i</a:t>
            </a:r>
            <a:r>
              <a:rPr lang="fr-FR" sz="2400" dirty="0" smtClean="0"/>
              <a:t>triser complètement un langage de programmation aux élèves</a:t>
            </a:r>
          </a:p>
          <a:p>
            <a:r>
              <a:rPr lang="fr-FR" sz="2400" dirty="0" smtClean="0"/>
              <a:t>En s’appuyant sur un programme bien commenter ils doivent être en mesure de le modifier pour répondre à une problématique donnée.</a:t>
            </a:r>
          </a:p>
        </p:txBody>
      </p:sp>
    </p:spTree>
    <p:extLst>
      <p:ext uri="{BB962C8B-B14F-4D97-AF65-F5344CB8AC3E}">
        <p14:creationId xmlns:p14="http://schemas.microsoft.com/office/powerpoint/2010/main" val="177337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69833"/>
            <a:ext cx="7776534" cy="3845069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PEU CHER</a:t>
            </a:r>
          </a:p>
          <a:p>
            <a:r>
              <a:rPr lang="fr-FR" dirty="0" smtClean="0"/>
              <a:t>FIABLE ET PRECIS (durée accessible de l’ordre de quelques </a:t>
            </a:r>
            <a:r>
              <a:rPr lang="fr-FR" dirty="0" err="1" smtClean="0"/>
              <a:t>μs</a:t>
            </a:r>
            <a:r>
              <a:rPr lang="fr-FR" dirty="0" smtClean="0"/>
              <a:t>)</a:t>
            </a:r>
          </a:p>
          <a:p>
            <a:r>
              <a:rPr lang="fr-FR" dirty="0" smtClean="0"/>
              <a:t>FACILE A METTRE EN ŒUVRE</a:t>
            </a:r>
          </a:p>
          <a:p>
            <a:r>
              <a:rPr lang="fr-FR" dirty="0" smtClean="0"/>
              <a:t>NIVEAU DE MAITRISE DES ELEVES</a:t>
            </a:r>
          </a:p>
          <a:p>
            <a:r>
              <a:rPr lang="fr-FR" dirty="0" smtClean="0"/>
              <a:t>POLYVALENCE DE L’OUTIL</a:t>
            </a:r>
          </a:p>
          <a:p>
            <a:r>
              <a:rPr lang="fr-FR" dirty="0" smtClean="0"/>
              <a:t>POSSIBILITE D’INTRODUIRE ET APPRECIER LES INCERTITUDES DE MESURE</a:t>
            </a:r>
          </a:p>
          <a:p>
            <a:r>
              <a:rPr lang="fr-FR" dirty="0" smtClean="0"/>
              <a:t>METHODE INDUCTIVE / DEDUCTIVE</a:t>
            </a:r>
          </a:p>
          <a:p>
            <a:r>
              <a:rPr lang="fr-FR" dirty="0" smtClean="0"/>
              <a:t>DIFFERENCIATION PEDAGOGIQUE FACILITEE</a:t>
            </a:r>
          </a:p>
          <a:p>
            <a:r>
              <a:rPr lang="fr-FR" dirty="0" smtClean="0"/>
              <a:t>MATERIEL HOMOGENE SUR L’ACADEMIE PERMETANT LE PARTAGE ET LA FORMATION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fr-FR" dirty="0" smtClean="0"/>
              <a:t>CHOIX DU NIVEAU D’ABSTRACTION</a:t>
            </a:r>
          </a:p>
          <a:p>
            <a:r>
              <a:rPr lang="fr-FR" dirty="0" smtClean="0"/>
              <a:t>EXPLOITATION EN ATELIER SCIENTIFIQUE DEMARCHE DE PROJET</a:t>
            </a:r>
          </a:p>
          <a:p>
            <a:endParaRPr lang="fr-FR" dirty="0" smtClean="0"/>
          </a:p>
          <a:p>
            <a:endParaRPr lang="fr-FR" dirty="0"/>
          </a:p>
          <a:p>
            <a:pPr marL="4572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32634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INCONVENIENTS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281314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PEU SOLIDE</a:t>
            </a:r>
          </a:p>
          <a:p>
            <a:r>
              <a:rPr lang="fr-FR" dirty="0" smtClean="0"/>
              <a:t>PEU VERSATILE</a:t>
            </a:r>
          </a:p>
          <a:p>
            <a:r>
              <a:rPr lang="fr-FR" dirty="0" smtClean="0"/>
              <a:t>INTRODUIT DE NOUVELLES COMPETENCES POUR LES ENSEIGNANTS ET LES ELEVES</a:t>
            </a:r>
          </a:p>
          <a:p>
            <a:r>
              <a:rPr lang="fr-FR" dirty="0" smtClean="0"/>
              <a:t>DATE D’ARRIVEE DU MATERIEL</a:t>
            </a:r>
          </a:p>
          <a:p>
            <a:r>
              <a:rPr lang="fr-FR" dirty="0" smtClean="0"/>
              <a:t>SURCOUT</a:t>
            </a:r>
          </a:p>
          <a:p>
            <a:r>
              <a:rPr lang="fr-FR" dirty="0" smtClean="0"/>
              <a:t>NECESSITE DE « FABRIQUER » DES CAPTEURS</a:t>
            </a:r>
          </a:p>
          <a:p>
            <a:r>
              <a:rPr lang="mr-IN" dirty="0" smtClean="0"/>
              <a:t>…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123335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outils pour découvrir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commencer à se former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2507723"/>
          </a:xfrm>
        </p:spPr>
        <p:txBody>
          <a:bodyPr/>
          <a:lstStyle/>
          <a:p>
            <a:pPr marL="45720" indent="0">
              <a:buNone/>
            </a:pPr>
            <a:endParaRPr lang="fr-FR" dirty="0"/>
          </a:p>
          <a:p>
            <a:r>
              <a:rPr lang="fr-FR" dirty="0" smtClean="0"/>
              <a:t>Didacticiel Mblock fait par </a:t>
            </a:r>
            <a:r>
              <a:rPr lang="fr-FR" dirty="0" err="1" smtClean="0"/>
              <a:t>Jeulin</a:t>
            </a:r>
            <a:r>
              <a:rPr lang="fr-FR" dirty="0" smtClean="0"/>
              <a:t> et technologie service + méthode pas à pas</a:t>
            </a:r>
            <a:endParaRPr lang="fr-FR" dirty="0"/>
          </a:p>
          <a:p>
            <a:r>
              <a:rPr lang="fr-FR" dirty="0" smtClean="0"/>
              <a:t>La physique computationnelle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5124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CADRE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516" y="2769833"/>
            <a:ext cx="8625832" cy="2822413"/>
          </a:xfrm>
        </p:spPr>
        <p:txBody>
          <a:bodyPr>
            <a:noAutofit/>
          </a:bodyPr>
          <a:lstStyle/>
          <a:p>
            <a:r>
              <a:rPr lang="fr-FR" sz="2800" dirty="0" smtClean="0"/>
              <a:t>Les nouveaux programmes de lycée font apparaître des compétences liées :</a:t>
            </a:r>
          </a:p>
          <a:p>
            <a:pPr marL="45720" indent="0">
              <a:buNone/>
            </a:pPr>
            <a:endParaRPr lang="fr-FR" sz="2800" dirty="0" smtClean="0"/>
          </a:p>
          <a:p>
            <a:pPr lvl="1"/>
            <a:r>
              <a:rPr lang="fr-FR" sz="2400" dirty="0" smtClean="0"/>
              <a:t> à l’utilisation de microcontrôleurs</a:t>
            </a:r>
          </a:p>
          <a:p>
            <a:pPr lvl="1"/>
            <a:r>
              <a:rPr lang="fr-FR" sz="2400" dirty="0" smtClean="0"/>
              <a:t> à la modélisation à l’aide d’un langage de programmation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614019" y="4131199"/>
            <a:ext cx="4981928" cy="55827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02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QU’EST CE QU’UN MICROCONTROLEUR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516" y="1909897"/>
            <a:ext cx="8625832" cy="34878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b="1" dirty="0"/>
              <a:t>Un </a:t>
            </a:r>
            <a:r>
              <a:rPr lang="fr-FR" b="1" dirty="0" smtClean="0"/>
              <a:t>microcontrôleur </a:t>
            </a:r>
            <a:r>
              <a:rPr lang="fr-FR" b="1" dirty="0"/>
              <a:t>est un circuit </a:t>
            </a:r>
            <a:r>
              <a:rPr lang="fr-FR" b="1" dirty="0" err="1"/>
              <a:t>intégre</a:t>
            </a:r>
            <a:r>
              <a:rPr lang="fr-FR" b="1" dirty="0"/>
              <a:t>́ </a:t>
            </a:r>
            <a:r>
              <a:rPr lang="fr-FR" b="1" dirty="0" err="1"/>
              <a:t>numérique</a:t>
            </a:r>
            <a:r>
              <a:rPr lang="fr-FR" b="1" dirty="0"/>
              <a:t> qui contient </a:t>
            </a:r>
            <a:r>
              <a:rPr lang="fr-FR" b="1" dirty="0" smtClean="0"/>
              <a:t>:</a:t>
            </a:r>
          </a:p>
          <a:p>
            <a:pPr marL="4572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>
              <a:buFont typeface="Wingdings" charset="0"/>
              <a:buChar char="ü"/>
            </a:pPr>
            <a:r>
              <a:rPr lang="fr-FR" dirty="0" smtClean="0"/>
              <a:t> un programme</a:t>
            </a:r>
            <a:endParaRPr lang="fr-FR" dirty="0"/>
          </a:p>
          <a:p>
            <a:pPr>
              <a:buFont typeface="Wingdings" charset="0"/>
              <a:buChar char="ü"/>
            </a:pPr>
            <a:r>
              <a:rPr lang="fr-FR" dirty="0" smtClean="0"/>
              <a:t> un microprocesseur</a:t>
            </a:r>
            <a:endParaRPr lang="fr-FR" dirty="0"/>
          </a:p>
          <a:p>
            <a:pPr>
              <a:buFont typeface="Wingdings" charset="0"/>
              <a:buChar char="ü"/>
            </a:pPr>
            <a:r>
              <a:rPr lang="fr-FR" dirty="0" smtClean="0"/>
              <a:t> De </a:t>
            </a:r>
            <a:r>
              <a:rPr lang="fr-FR" dirty="0"/>
              <a:t>la </a:t>
            </a:r>
            <a:r>
              <a:rPr lang="fr-FR" dirty="0" smtClean="0"/>
              <a:t>mémoire RAM et </a:t>
            </a:r>
            <a:r>
              <a:rPr lang="fr-FR" dirty="0"/>
              <a:t>EEPROM</a:t>
            </a:r>
            <a:endParaRPr lang="fr-FR" dirty="0" smtClean="0"/>
          </a:p>
          <a:p>
            <a:pPr>
              <a:buFont typeface="Wingdings" charset="0"/>
              <a:buChar char="ü"/>
            </a:pPr>
            <a:r>
              <a:rPr lang="fr-FR" dirty="0" smtClean="0"/>
              <a:t> Des </a:t>
            </a:r>
            <a:r>
              <a:rPr lang="fr-FR" dirty="0"/>
              <a:t>ports que l'on peut configurer en </a:t>
            </a:r>
            <a:r>
              <a:rPr lang="fr-FR" dirty="0" smtClean="0"/>
              <a:t>entrées </a:t>
            </a:r>
            <a:r>
              <a:rPr lang="fr-FR" dirty="0"/>
              <a:t>ou </a:t>
            </a:r>
            <a:r>
              <a:rPr lang="fr-FR" dirty="0" smtClean="0"/>
              <a:t>sorties</a:t>
            </a:r>
          </a:p>
          <a:p>
            <a:pPr>
              <a:buFont typeface="Wingdings" charset="0"/>
              <a:buChar char="ü"/>
            </a:pPr>
            <a:r>
              <a:rPr lang="fr-FR" dirty="0" smtClean="0"/>
              <a:t> D'autres </a:t>
            </a:r>
            <a:r>
              <a:rPr lang="fr-FR" dirty="0"/>
              <a:t>fonctions comme des </a:t>
            </a:r>
            <a:r>
              <a:rPr lang="fr-FR" dirty="0" err="1"/>
              <a:t>timers</a:t>
            </a:r>
            <a:r>
              <a:rPr lang="fr-FR" dirty="0"/>
              <a:t> (pour </a:t>
            </a:r>
            <a:r>
              <a:rPr lang="fr-FR" dirty="0" err="1"/>
              <a:t>gérer</a:t>
            </a:r>
            <a:r>
              <a:rPr lang="fr-FR" dirty="0"/>
              <a:t> le temps</a:t>
            </a:r>
            <a:r>
              <a:rPr lang="fr-FR" dirty="0" smtClean="0"/>
              <a:t>) </a:t>
            </a:r>
          </a:p>
          <a:p>
            <a:pPr>
              <a:buFont typeface="Wingdings" charset="0"/>
              <a:buChar char="ü"/>
            </a:pPr>
            <a:r>
              <a:rPr lang="fr-FR" dirty="0" smtClean="0"/>
              <a:t> Des </a:t>
            </a:r>
            <a:r>
              <a:rPr lang="fr-FR" dirty="0"/>
              <a:t>interfaces </a:t>
            </a:r>
            <a:r>
              <a:rPr lang="fr-FR" dirty="0" smtClean="0"/>
              <a:t>séries pour </a:t>
            </a:r>
            <a:r>
              <a:rPr lang="fr-FR" dirty="0"/>
              <a:t>le </a:t>
            </a:r>
            <a:r>
              <a:rPr lang="fr-FR" dirty="0" smtClean="0"/>
              <a:t>dialogue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81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QU’EST CE QU’UN MICROCONTROLEUR ?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rcRect l="-5919" r="-5919"/>
          <a:stretch>
            <a:fillRect/>
          </a:stretch>
        </p:blipFill>
        <p:spPr>
          <a:xfrm>
            <a:off x="1269908" y="2055947"/>
            <a:ext cx="6959692" cy="4413116"/>
          </a:xfrm>
        </p:spPr>
      </p:pic>
      <p:sp>
        <p:nvSpPr>
          <p:cNvPr id="6" name="ZoneTexte 5"/>
          <p:cNvSpPr txBox="1"/>
          <p:nvPr/>
        </p:nvSpPr>
        <p:spPr>
          <a:xfrm>
            <a:off x="1621828" y="5185532"/>
            <a:ext cx="141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alimentation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14400" y="3175116"/>
            <a:ext cx="277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Port USB</a:t>
            </a:r>
          </a:p>
          <a:p>
            <a:pPr algn="ctr"/>
            <a:r>
              <a:rPr lang="fr-FR" dirty="0" smtClean="0"/>
              <a:t>Communication avec PC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30396" y="5000866"/>
            <a:ext cx="337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Microcontrôleur, mémoire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15540" y="4087421"/>
            <a:ext cx="141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oscillateur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4363" y="2129998"/>
            <a:ext cx="2566274" cy="251366"/>
          </a:xfrm>
          <a:prstGeom prst="rect">
            <a:avLst/>
          </a:prstGeom>
          <a:noFill/>
          <a:ln w="57150" cmpd="sng">
            <a:solidFill>
              <a:srgbClr val="FF8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165999" y="6137289"/>
            <a:ext cx="1479906" cy="226248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62227" y="1686615"/>
            <a:ext cx="2088410" cy="369332"/>
          </a:xfrm>
          <a:prstGeom prst="rect">
            <a:avLst/>
          </a:prstGeom>
          <a:solidFill>
            <a:srgbClr val="FFFFFF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Ports numériques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19307" y="6416145"/>
            <a:ext cx="2088410" cy="369332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Ports analogiques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04816" y="2133397"/>
            <a:ext cx="541089" cy="247967"/>
          </a:xfrm>
          <a:prstGeom prst="rect">
            <a:avLst/>
          </a:prstGeom>
          <a:noFill/>
          <a:ln w="5715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95296" y="1684191"/>
            <a:ext cx="1440196" cy="36933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solidFill>
              <a:srgbClr val="E74AC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Ports série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8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1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PROGRAMMATION : </a:t>
            </a:r>
            <a:br>
              <a:rPr lang="fr-FR" dirty="0" smtClean="0"/>
            </a:br>
            <a:r>
              <a:rPr lang="fr-FR" dirty="0" smtClean="0"/>
              <a:t>2 utilisations demandées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147177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L’acquisition : </a:t>
            </a:r>
          </a:p>
          <a:p>
            <a:pPr marL="45720" indent="0">
              <a:buNone/>
            </a:pPr>
            <a:r>
              <a:rPr lang="fr-FR" sz="2400" dirty="0"/>
              <a:t>	</a:t>
            </a:r>
            <a:r>
              <a:rPr lang="fr-FR" sz="1800" dirty="0" smtClean="0"/>
              <a:t>ARDUINO </a:t>
            </a:r>
            <a:r>
              <a:rPr lang="fr-FR" sz="1800" dirty="0"/>
              <a:t>+ </a:t>
            </a:r>
            <a:r>
              <a:rPr lang="fr-FR" sz="1800" dirty="0" smtClean="0"/>
              <a:t>(GROVE) </a:t>
            </a:r>
            <a:r>
              <a:rPr lang="fr-FR" sz="1800" dirty="0"/>
              <a:t>+ </a:t>
            </a:r>
            <a:r>
              <a:rPr lang="fr-FR" sz="1800" dirty="0" smtClean="0"/>
              <a:t>(</a:t>
            </a:r>
            <a:r>
              <a:rPr lang="fr-FR" sz="1800" dirty="0" smtClean="0">
                <a:solidFill>
                  <a:srgbClr val="008000"/>
                </a:solidFill>
              </a:rPr>
              <a:t>MBLOCK</a:t>
            </a:r>
            <a:r>
              <a:rPr lang="fr-FR" sz="1800" dirty="0" smtClean="0"/>
              <a:t> + </a:t>
            </a:r>
            <a:r>
              <a:rPr lang="fr-FR" sz="1800" dirty="0" smtClean="0">
                <a:solidFill>
                  <a:srgbClr val="FF0000"/>
                </a:solidFill>
              </a:rPr>
              <a:t>SCRATCH) </a:t>
            </a:r>
            <a:r>
              <a:rPr lang="fr-FR" sz="1800" dirty="0" smtClean="0"/>
              <a:t>ou </a:t>
            </a:r>
            <a:r>
              <a:rPr lang="fr-FR" sz="1800" dirty="0" smtClean="0">
                <a:solidFill>
                  <a:srgbClr val="FF0000"/>
                </a:solidFill>
              </a:rPr>
              <a:t>C/C++</a:t>
            </a:r>
          </a:p>
          <a:p>
            <a:pPr marL="4572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	</a:t>
            </a:r>
            <a:r>
              <a:rPr lang="fr-FR" sz="1800" dirty="0"/>
              <a:t>interface privilégié pour sa </a:t>
            </a:r>
            <a:r>
              <a:rPr lang="fr-FR" sz="1800" dirty="0" smtClean="0"/>
              <a:t>simplicité de mise en oeuvre</a:t>
            </a:r>
          </a:p>
          <a:p>
            <a:pPr marL="45720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La modélisation et les calculs : </a:t>
            </a:r>
          </a:p>
          <a:p>
            <a:pPr marL="731520" lvl="3" indent="0">
              <a:buNone/>
            </a:pPr>
            <a:r>
              <a:rPr lang="fr-FR" sz="1800" dirty="0"/>
              <a:t>	</a:t>
            </a:r>
            <a:r>
              <a:rPr lang="fr-FR" sz="1800" dirty="0" smtClean="0">
                <a:solidFill>
                  <a:srgbClr val="FF0000"/>
                </a:solidFill>
              </a:rPr>
              <a:t>PYTHON </a:t>
            </a:r>
            <a:r>
              <a:rPr lang="fr-FR" sz="1800" dirty="0" smtClean="0">
                <a:solidFill>
                  <a:srgbClr val="008000"/>
                </a:solidFill>
              </a:rPr>
              <a:t>SPYDER</a:t>
            </a:r>
            <a:endParaRPr lang="fr-FR" sz="1800" dirty="0">
              <a:solidFill>
                <a:srgbClr val="008000"/>
              </a:solidFill>
            </a:endParaRPr>
          </a:p>
          <a:p>
            <a:endParaRPr lang="fr-FR" sz="2400" dirty="0" smtClean="0"/>
          </a:p>
          <a:p>
            <a:endParaRPr lang="fr-FR" sz="2400" dirty="0" smtClean="0"/>
          </a:p>
          <a:p>
            <a:pPr marL="502920" lvl="2" indent="0">
              <a:buNone/>
            </a:pPr>
            <a:endParaRPr lang="fr-FR" sz="1800" dirty="0" smtClean="0"/>
          </a:p>
        </p:txBody>
      </p:sp>
      <p:sp>
        <p:nvSpPr>
          <p:cNvPr id="5" name="Flèche courbée vers la gauche 4"/>
          <p:cNvSpPr/>
          <p:nvPr/>
        </p:nvSpPr>
        <p:spPr>
          <a:xfrm>
            <a:off x="7235257" y="3462423"/>
            <a:ext cx="822960" cy="1978526"/>
          </a:xfrm>
          <a:prstGeom prst="curvedLeftArrow">
            <a:avLst>
              <a:gd name="adj1" fmla="val 16877"/>
              <a:gd name="adj2" fmla="val 61462"/>
              <a:gd name="adj3" fmla="val 3799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2110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Un peu de vocabulaire</a:t>
            </a:r>
            <a:r>
              <a:rPr lang="mr-IN" sz="4400" dirty="0" smtClean="0"/>
              <a:t>…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698812"/>
            <a:ext cx="7315200" cy="80221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FR" sz="2400" dirty="0" smtClean="0"/>
              <a:t>algorithme, programmation, langage, boucle, variable, condition, affectation, logiciel</a:t>
            </a:r>
          </a:p>
          <a:p>
            <a:pPr marL="45720" indent="0">
              <a:buNone/>
            </a:pPr>
            <a:endParaRPr lang="fr-FR" sz="2400" dirty="0" smtClean="0"/>
          </a:p>
          <a:p>
            <a:pPr marL="45720" indent="0">
              <a:buNone/>
            </a:pPr>
            <a:endParaRPr lang="fr-FR" sz="2400" dirty="0" smtClean="0"/>
          </a:p>
          <a:p>
            <a:pPr marL="45720" indent="0">
              <a:buNone/>
            </a:pP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14400" y="3251657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 smtClean="0"/>
              <a:t>et de cohérence :</a:t>
            </a:r>
            <a:endParaRPr lang="fr-FR" sz="44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74204" y="4382616"/>
            <a:ext cx="7315200" cy="1676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Programmer</a:t>
            </a:r>
            <a:r>
              <a:rPr lang="fr-FR" sz="2400" dirty="0" smtClean="0"/>
              <a:t> c’est transcrire à l’aide d’un </a:t>
            </a:r>
            <a:r>
              <a:rPr lang="fr-FR" sz="2400" dirty="0" smtClean="0">
                <a:solidFill>
                  <a:srgbClr val="008000"/>
                </a:solidFill>
              </a:rPr>
              <a:t>logiciel</a:t>
            </a:r>
            <a:r>
              <a:rPr lang="fr-FR" sz="2400" dirty="0" smtClean="0"/>
              <a:t> un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algorithm</a:t>
            </a:r>
            <a:r>
              <a:rPr lang="fr-FR" sz="2400" dirty="0" smtClean="0">
                <a:solidFill>
                  <a:srgbClr val="BEBDED"/>
                </a:solidFill>
              </a:rPr>
              <a:t>e</a:t>
            </a:r>
            <a:r>
              <a:rPr lang="fr-FR" sz="2400" dirty="0" smtClean="0"/>
              <a:t> dans un </a:t>
            </a:r>
            <a:r>
              <a:rPr lang="fr-FR" sz="2400" dirty="0" smtClean="0">
                <a:solidFill>
                  <a:srgbClr val="FF0000"/>
                </a:solidFill>
              </a:rPr>
              <a:t>langage</a:t>
            </a:r>
            <a:r>
              <a:rPr lang="fr-FR" sz="2400" dirty="0" smtClean="0"/>
              <a:t> donné qui, comme tous les </a:t>
            </a:r>
            <a:r>
              <a:rPr lang="fr-FR" sz="2400" dirty="0" smtClean="0">
                <a:solidFill>
                  <a:srgbClr val="FF0000"/>
                </a:solidFill>
              </a:rPr>
              <a:t>langages</a:t>
            </a:r>
            <a:r>
              <a:rPr lang="fr-FR" sz="2400" dirty="0" smtClean="0"/>
              <a:t>, utilise des </a:t>
            </a:r>
            <a:r>
              <a:rPr lang="fr-FR" sz="2400" dirty="0" smtClean="0">
                <a:solidFill>
                  <a:srgbClr val="E74AC9"/>
                </a:solidFill>
              </a:rPr>
              <a:t>boucles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E74AC9"/>
                </a:solidFill>
              </a:rPr>
              <a:t>variables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E74AC9"/>
                </a:solidFill>
              </a:rPr>
              <a:t>conditions</a:t>
            </a:r>
            <a:r>
              <a:rPr lang="fr-FR" sz="2400" dirty="0" smtClean="0"/>
              <a:t> et </a:t>
            </a:r>
            <a:r>
              <a:rPr lang="fr-FR" sz="2400" dirty="0" smtClean="0">
                <a:solidFill>
                  <a:srgbClr val="E74AC9"/>
                </a:solidFill>
              </a:rPr>
              <a:t>affectations.</a:t>
            </a:r>
          </a:p>
          <a:p>
            <a:pPr marL="45720" indent="0">
              <a:buFont typeface="Wingdings" charset="2"/>
              <a:buNone/>
            </a:pPr>
            <a:endParaRPr lang="fr-FR" sz="2400" dirty="0" smtClean="0"/>
          </a:p>
          <a:p>
            <a:pPr marL="45720" indent="0">
              <a:buFont typeface="Wingdings" charset="2"/>
              <a:buNone/>
            </a:pPr>
            <a:endParaRPr lang="fr-FR" sz="2400" dirty="0" smtClean="0"/>
          </a:p>
          <a:p>
            <a:pPr marL="45720" indent="0">
              <a:buFont typeface="Wingdings" charset="2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1422621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bonne nouvelle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23501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2400" dirty="0" smtClean="0"/>
              <a:t>La définition </a:t>
            </a:r>
            <a:r>
              <a:rPr lang="fr-FR" sz="2400" dirty="0"/>
              <a:t>d’algorithme (Wikipédia) </a:t>
            </a:r>
            <a:endParaRPr lang="fr-FR" sz="2400" dirty="0" smtClean="0"/>
          </a:p>
          <a:p>
            <a:pPr marL="45720" indent="0">
              <a:buNone/>
            </a:pPr>
            <a:endParaRPr lang="fr-F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buNone/>
            </a:pP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algorithme est une suite finie et non ambiguë d’</a:t>
            </a:r>
            <a:r>
              <a:rPr lang="fr-FR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opérations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ou d'</a:t>
            </a:r>
            <a:r>
              <a:rPr lang="fr-FR" sz="2400" dirty="0">
                <a:solidFill>
                  <a:srgbClr val="9E9CE4"/>
                </a:solidFill>
              </a:rPr>
              <a:t>instructions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permettant de 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résoudre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dirty="0">
                <a:solidFill>
                  <a:srgbClr val="E74AC9"/>
                </a:solidFill>
              </a:rPr>
              <a:t>un problème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ou </a:t>
            </a:r>
            <a:r>
              <a:rPr lang="fr-FR" sz="2400" dirty="0">
                <a:solidFill>
                  <a:srgbClr val="E74AC9"/>
                </a:solidFill>
              </a:rPr>
              <a:t>d'obtenir un résultat</a:t>
            </a:r>
          </a:p>
          <a:p>
            <a:pPr marL="45720" indent="0">
              <a:buNone/>
            </a:pPr>
            <a:endParaRPr lang="fr-FR" sz="2400" dirty="0"/>
          </a:p>
          <a:p>
            <a:pPr marL="4572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3830825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FAIRE UN PROGRAMME</a:t>
            </a:r>
            <a:br>
              <a:rPr lang="fr-FR" dirty="0" smtClean="0"/>
            </a:br>
            <a:r>
              <a:rPr lang="fr-FR" sz="2000" dirty="0" smtClean="0">
                <a:solidFill>
                  <a:schemeClr val="tx1"/>
                </a:solidFill>
              </a:rPr>
              <a:t>Pour contrôler une carte Arduino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311" y="2769833"/>
            <a:ext cx="8219967" cy="353952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fr-FR" sz="2800" dirty="0" smtClean="0"/>
              <a:t>Plusieurs options :</a:t>
            </a:r>
          </a:p>
          <a:p>
            <a:pPr marL="45720" indent="0">
              <a:buNone/>
            </a:pPr>
            <a:endParaRPr lang="fr-FR" sz="2800" dirty="0" smtClean="0"/>
          </a:p>
          <a:p>
            <a:r>
              <a:rPr lang="fr-FR" sz="2400" dirty="0" smtClean="0"/>
              <a:t>Utiliser des blocks de programmation (Mblock), n’est pas une fin en soi, mais peut être une bonne passerelle.</a:t>
            </a:r>
          </a:p>
          <a:p>
            <a:pPr marL="320040" lvl="1" indent="0">
              <a:buNone/>
            </a:pPr>
            <a:endParaRPr lang="fr-FR" dirty="0" smtClean="0"/>
          </a:p>
          <a:p>
            <a:pPr marL="320040" lvl="1" indent="0">
              <a:buNone/>
            </a:pPr>
            <a:r>
              <a:rPr lang="fr-FR" dirty="0" smtClean="0"/>
              <a:t>Soit avec cette icône en tête du code :</a:t>
            </a:r>
            <a:endParaRPr lang="fr-FR" dirty="0"/>
          </a:p>
          <a:p>
            <a:pPr marL="320040" lvl="1" indent="0">
              <a:buNone/>
            </a:pPr>
            <a:endParaRPr lang="fr-FR" dirty="0" smtClean="0"/>
          </a:p>
          <a:p>
            <a:pPr marL="320040" lvl="1" indent="0">
              <a:buNone/>
            </a:pPr>
            <a:endParaRPr lang="fr-FR" dirty="0"/>
          </a:p>
          <a:p>
            <a:pPr marL="320040" lvl="1" indent="0">
              <a:buNone/>
            </a:pPr>
            <a:r>
              <a:rPr lang="fr-FR" dirty="0" smtClean="0"/>
              <a:t>Soit </a:t>
            </a:r>
            <a:r>
              <a:rPr lang="fr-FR" dirty="0"/>
              <a:t>avec </a:t>
            </a:r>
            <a:r>
              <a:rPr lang="fr-FR" dirty="0" smtClean="0"/>
              <a:t>cette </a:t>
            </a:r>
            <a:r>
              <a:rPr lang="fr-FR" dirty="0"/>
              <a:t>icône en tête du </a:t>
            </a:r>
            <a:r>
              <a:rPr lang="fr-FR" dirty="0" smtClean="0"/>
              <a:t>code :</a:t>
            </a:r>
          </a:p>
          <a:p>
            <a:pPr marL="320040" lvl="1" indent="0">
              <a:buNone/>
            </a:pPr>
            <a:endParaRPr lang="fr-FR" dirty="0"/>
          </a:p>
          <a:p>
            <a:r>
              <a:rPr lang="fr-FR" sz="2400" dirty="0" smtClean="0"/>
              <a:t>Programmer par ligne de code dans le logiciel Arduino</a:t>
            </a:r>
            <a:endParaRPr lang="fr-FR" sz="2400" dirty="0"/>
          </a:p>
          <a:p>
            <a:endParaRPr lang="fr-FR" dirty="0"/>
          </a:p>
        </p:txBody>
      </p:sp>
      <p:pic>
        <p:nvPicPr>
          <p:cNvPr id="4" name="Image 3" descr="Capture d’écran 2019-05-03 à 15.13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69" y="4105600"/>
            <a:ext cx="2133600" cy="596538"/>
          </a:xfrm>
          <a:prstGeom prst="rect">
            <a:avLst/>
          </a:prstGeom>
        </p:spPr>
      </p:pic>
      <p:pic>
        <p:nvPicPr>
          <p:cNvPr id="5" name="Image 4" descr="Capture d’écran 2019-05-03 à 15.14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69" y="4989778"/>
            <a:ext cx="2133600" cy="5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800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26518</TotalTime>
  <Words>1196</Words>
  <Application>Microsoft Macintosh PowerPoint</Application>
  <PresentationFormat>Présentation à l'écran (4:3)</PresentationFormat>
  <Paragraphs>199</Paragraphs>
  <Slides>26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Perspective</vt:lpstr>
      <vt:lpstr>LE MICROCONTRÔLEUR  EN SPC</vt:lpstr>
      <vt:lpstr>« le programme »</vt:lpstr>
      <vt:lpstr>LE CADRE </vt:lpstr>
      <vt:lpstr>QU’EST CE QU’UN MICROCONTROLEUR ?</vt:lpstr>
      <vt:lpstr>QU’EST CE QU’UN MICROCONTROLEUR ?</vt:lpstr>
      <vt:lpstr>PROGRAMMATION :  2 utilisations demandées</vt:lpstr>
      <vt:lpstr>Un peu de vocabulaire…</vt:lpstr>
      <vt:lpstr>Une bonne nouvelle</vt:lpstr>
      <vt:lpstr>FAIRE UN PROGRAMME Pour contrôler une carte Arduino</vt:lpstr>
      <vt:lpstr>Un exemple en seconde : </vt:lpstr>
      <vt:lpstr>Un exemple en seconde : Utilisation d’une thermistance</vt:lpstr>
      <vt:lpstr>Présentation PowerPoint</vt:lpstr>
      <vt:lpstr>Présentation PowerPoint</vt:lpstr>
      <vt:lpstr>Un exemple en 1S : la loi de Mariotte</vt:lpstr>
      <vt:lpstr>Un exemple en 1S : la loi de Mariotte</vt:lpstr>
      <vt:lpstr>Un exemple en 1S : la loi de Mariotte</vt:lpstr>
      <vt:lpstr>Un exemple en 1S : la loi de Mariotte</vt:lpstr>
      <vt:lpstr>Un exemple en 1S : la loi de Mariotte</vt:lpstr>
      <vt:lpstr>Un exemple en 1S : la loi de Mariotte</vt:lpstr>
      <vt:lpstr>On peut aussi envisager</vt:lpstr>
      <vt:lpstr>ET PYTHON DANS TOUT ça…</vt:lpstr>
      <vt:lpstr>ET PYTHON DANS TOUT ça…</vt:lpstr>
      <vt:lpstr>Comment le mettre en pratique avec les élèves ?</vt:lpstr>
      <vt:lpstr>AVANTAGES</vt:lpstr>
      <vt:lpstr>INCONVENIENTS</vt:lpstr>
      <vt:lpstr>Des outils pour découvrir  et commencer à se former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MICRO-CONTROLEUR EN SPC</dc:title>
  <dc:creator>OLIVE</dc:creator>
  <cp:lastModifiedBy>OLIVE</cp:lastModifiedBy>
  <cp:revision>99</cp:revision>
  <dcterms:created xsi:type="dcterms:W3CDTF">2019-02-12T14:45:18Z</dcterms:created>
  <dcterms:modified xsi:type="dcterms:W3CDTF">2019-05-21T09:23:16Z</dcterms:modified>
</cp:coreProperties>
</file>