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35" r:id="rId2"/>
    <p:sldId id="256" r:id="rId3"/>
    <p:sldId id="261" r:id="rId4"/>
    <p:sldId id="275" r:id="rId5"/>
    <p:sldId id="258" r:id="rId6"/>
    <p:sldId id="274" r:id="rId7"/>
    <p:sldId id="278" r:id="rId8"/>
    <p:sldId id="277" r:id="rId9"/>
    <p:sldId id="276" r:id="rId10"/>
    <p:sldId id="279" r:id="rId11"/>
    <p:sldId id="280" r:id="rId12"/>
    <p:sldId id="331" r:id="rId13"/>
    <p:sldId id="340" r:id="rId14"/>
    <p:sldId id="339" r:id="rId15"/>
    <p:sldId id="338" r:id="rId16"/>
    <p:sldId id="337" r:id="rId17"/>
    <p:sldId id="336" r:id="rId18"/>
    <p:sldId id="281" r:id="rId19"/>
    <p:sldId id="272" r:id="rId20"/>
    <p:sldId id="282" r:id="rId21"/>
    <p:sldId id="283" r:id="rId22"/>
    <p:sldId id="257" r:id="rId23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8F8"/>
    <a:srgbClr val="484D7A"/>
    <a:srgbClr val="6880C5"/>
    <a:srgbClr val="B6C5E1"/>
    <a:srgbClr val="FFE0F1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>
      <p:cViewPr>
        <p:scale>
          <a:sx n="60" d="100"/>
          <a:sy n="60" d="100"/>
        </p:scale>
        <p:origin x="-82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AAAA-70AC-40D9-8622-07DD0DE47FB4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F60C-B15B-4238-8E71-B23E30F8E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7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Fond </a:t>
            </a:r>
            <a:r>
              <a:rPr lang="fr-FR" dirty="0" err="1"/>
              <a:t>numerique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F60C-B15B-4238-8E71-B23E30F8EC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97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F60C-B15B-4238-8E71-B23E30F8EC6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44032-66B7-794C-952B-B56D72EA9B14}" type="datetimeFigureOut">
              <a:rPr lang="fr-FR"/>
              <a:t>12/06/2023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C0430B-83B9-AB48-AC6E-89F8C7756F9B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4D21C5B-4640-4012-999F-391BA6C1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232" y="0"/>
            <a:ext cx="6815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566578" y="1982324"/>
            <a:ext cx="8277558" cy="3450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 les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numériques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peuvent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compléter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enrichir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séquence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d’enseignement</a:t>
            </a:r>
            <a:r>
              <a:rPr lang="en-US" sz="2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US" sz="2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que 6" descr="Lumières allumées">
            <a:extLst>
              <a:ext uri="{FF2B5EF4-FFF2-40B4-BE49-F238E27FC236}">
                <a16:creationId xmlns:a16="http://schemas.microsoft.com/office/drawing/2014/main" xmlns="" id="{AB525F6C-146F-45F1-918E-75AEAD60F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8375" y="2846648"/>
            <a:ext cx="1164703" cy="1164703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BF933742-5633-4A2F-9942-0C44AEF3C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479376" y="1916832"/>
            <a:ext cx="8277558" cy="3450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US" sz="36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</a:t>
            </a:r>
            <a:r>
              <a:rPr lang="en-US" sz="3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6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séquence</a:t>
            </a:r>
            <a:r>
              <a:rPr lang="en-US" sz="3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 descr="Calendrier journalier">
            <a:extLst>
              <a:ext uri="{FF2B5EF4-FFF2-40B4-BE49-F238E27FC236}">
                <a16:creationId xmlns:a16="http://schemas.microsoft.com/office/drawing/2014/main" xmlns="" id="{DF2F77E1-A285-4DBB-8BA2-6DA7C6B5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6083" y="2804356"/>
            <a:ext cx="1249287" cy="1249287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31175C87-352B-49AE-AB7F-5C1D5D49A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3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 descr="Calendrier journalier">
            <a:extLst>
              <a:ext uri="{FF2B5EF4-FFF2-40B4-BE49-F238E27FC236}">
                <a16:creationId xmlns:a16="http://schemas.microsoft.com/office/drawing/2014/main" xmlns="" id="{B1484903-C2FE-D64E-A66B-7EE8023C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7344" y="353090"/>
            <a:ext cx="914400" cy="9144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16E3D2A-DF9E-C84E-A76C-082D01CDB3DF}"/>
              </a:ext>
            </a:extLst>
          </p:cNvPr>
          <p:cNvSpPr/>
          <p:nvPr/>
        </p:nvSpPr>
        <p:spPr>
          <a:xfrm>
            <a:off x="62600" y="2212089"/>
            <a:ext cx="188656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Mutualisation et élaboration d’un nuage de mots sur des rappels de collège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8673426-68FC-D544-B757-86FFC7B05913}"/>
              </a:ext>
            </a:extLst>
          </p:cNvPr>
          <p:cNvCxnSpPr>
            <a:cxnSpLocks/>
          </p:cNvCxnSpPr>
          <p:nvPr/>
        </p:nvCxnSpPr>
        <p:spPr>
          <a:xfrm>
            <a:off x="127983" y="4851918"/>
            <a:ext cx="11955613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CEF49D6-DEC6-AD49-A322-6F1B16D75377}"/>
              </a:ext>
            </a:extLst>
          </p:cNvPr>
          <p:cNvSpPr txBox="1"/>
          <p:nvPr/>
        </p:nvSpPr>
        <p:spPr>
          <a:xfrm>
            <a:off x="4794659" y="4851918"/>
            <a:ext cx="360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la séquence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xmlns="" id="{FE2A5B96-402F-B445-9763-F7B3460C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388" y="3726511"/>
            <a:ext cx="804811" cy="8048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F53E147-204D-4FF1-B8E2-A675F0084933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de la séquence </a:t>
            </a:r>
          </a:p>
        </p:txBody>
      </p:sp>
      <p:pic>
        <p:nvPicPr>
          <p:cNvPr id="14" name="Graphique 13" descr="École">
            <a:extLst>
              <a:ext uri="{FF2B5EF4-FFF2-40B4-BE49-F238E27FC236}">
                <a16:creationId xmlns:a16="http://schemas.microsoft.com/office/drawing/2014/main" xmlns="" id="{BF777ED9-05DC-4FBE-8B50-4D2063DDB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983" y="6053189"/>
            <a:ext cx="804811" cy="804811"/>
          </a:xfrm>
          <a:prstGeom prst="rect">
            <a:avLst/>
          </a:prstGeom>
        </p:spPr>
      </p:pic>
      <p:pic>
        <p:nvPicPr>
          <p:cNvPr id="17" name="Graphique 16" descr="Écran avec un remplissage uni">
            <a:extLst>
              <a:ext uri="{FF2B5EF4-FFF2-40B4-BE49-F238E27FC236}">
                <a16:creationId xmlns:a16="http://schemas.microsoft.com/office/drawing/2014/main" xmlns="" id="{88EA7493-7BF5-46BA-A1F7-D21CAACA7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983" y="5523764"/>
            <a:ext cx="708393" cy="708393"/>
          </a:xfrm>
          <a:prstGeom prst="rect">
            <a:avLst/>
          </a:prstGeom>
        </p:spPr>
      </p:pic>
      <p:pic>
        <p:nvPicPr>
          <p:cNvPr id="18" name="Graphique 17" descr="Curseur avec un remplissage uni">
            <a:extLst>
              <a:ext uri="{FF2B5EF4-FFF2-40B4-BE49-F238E27FC236}">
                <a16:creationId xmlns:a16="http://schemas.microsoft.com/office/drawing/2014/main" xmlns="" id="{DC8BB07D-3117-41BC-A576-9875278ED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1136" y="5631104"/>
            <a:ext cx="422085" cy="4220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5CFA1DD-226C-4EFA-9EF4-8D3F4A9E9EF6}"/>
              </a:ext>
            </a:extLst>
          </p:cNvPr>
          <p:cNvSpPr txBox="1"/>
          <p:nvPr/>
        </p:nvSpPr>
        <p:spPr>
          <a:xfrm>
            <a:off x="836374" y="574541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EA30B64-7719-42D2-910E-4CA0AC6C7079}"/>
              </a:ext>
            </a:extLst>
          </p:cNvPr>
          <p:cNvSpPr txBox="1"/>
          <p:nvPr/>
        </p:nvSpPr>
        <p:spPr>
          <a:xfrm>
            <a:off x="887651" y="643455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classe  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207A0FEC-9A80-46F0-98F7-0E1D3D7E8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0388" y="4495666"/>
            <a:ext cx="12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00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 descr="Calendrier journalier">
            <a:extLst>
              <a:ext uri="{FF2B5EF4-FFF2-40B4-BE49-F238E27FC236}">
                <a16:creationId xmlns:a16="http://schemas.microsoft.com/office/drawing/2014/main" xmlns="" id="{B1484903-C2FE-D64E-A66B-7EE8023C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7344" y="353090"/>
            <a:ext cx="914400" cy="9144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16E3D2A-DF9E-C84E-A76C-082D01CDB3DF}"/>
              </a:ext>
            </a:extLst>
          </p:cNvPr>
          <p:cNvSpPr/>
          <p:nvPr/>
        </p:nvSpPr>
        <p:spPr>
          <a:xfrm>
            <a:off x="62600" y="2212089"/>
            <a:ext cx="188656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Mutualisation et élaboration d’un nuage de mots sur des rappels de collège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8673426-68FC-D544-B757-86FFC7B05913}"/>
              </a:ext>
            </a:extLst>
          </p:cNvPr>
          <p:cNvCxnSpPr>
            <a:cxnSpLocks/>
          </p:cNvCxnSpPr>
          <p:nvPr/>
        </p:nvCxnSpPr>
        <p:spPr>
          <a:xfrm>
            <a:off x="127983" y="4851918"/>
            <a:ext cx="11955613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CEF49D6-DEC6-AD49-A322-6F1B16D75377}"/>
              </a:ext>
            </a:extLst>
          </p:cNvPr>
          <p:cNvSpPr txBox="1"/>
          <p:nvPr/>
        </p:nvSpPr>
        <p:spPr>
          <a:xfrm>
            <a:off x="4794659" y="4851918"/>
            <a:ext cx="360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la séquence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xmlns="" id="{FE2A5B96-402F-B445-9763-F7B3460C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388" y="3726511"/>
            <a:ext cx="804811" cy="8048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F53E147-204D-4FF1-B8E2-A675F0084933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de la séquence </a:t>
            </a:r>
          </a:p>
        </p:txBody>
      </p:sp>
      <p:pic>
        <p:nvPicPr>
          <p:cNvPr id="14" name="Graphique 13" descr="École">
            <a:extLst>
              <a:ext uri="{FF2B5EF4-FFF2-40B4-BE49-F238E27FC236}">
                <a16:creationId xmlns:a16="http://schemas.microsoft.com/office/drawing/2014/main" xmlns="" id="{BF777ED9-05DC-4FBE-8B50-4D2063DDB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983" y="6053189"/>
            <a:ext cx="804811" cy="804811"/>
          </a:xfrm>
          <a:prstGeom prst="rect">
            <a:avLst/>
          </a:prstGeom>
        </p:spPr>
      </p:pic>
      <p:pic>
        <p:nvPicPr>
          <p:cNvPr id="17" name="Graphique 16" descr="Écran avec un remplissage uni">
            <a:extLst>
              <a:ext uri="{FF2B5EF4-FFF2-40B4-BE49-F238E27FC236}">
                <a16:creationId xmlns:a16="http://schemas.microsoft.com/office/drawing/2014/main" xmlns="" id="{88EA7493-7BF5-46BA-A1F7-D21CAACA7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983" y="5523764"/>
            <a:ext cx="708393" cy="708393"/>
          </a:xfrm>
          <a:prstGeom prst="rect">
            <a:avLst/>
          </a:prstGeom>
        </p:spPr>
      </p:pic>
      <p:pic>
        <p:nvPicPr>
          <p:cNvPr id="18" name="Graphique 17" descr="Curseur avec un remplissage uni">
            <a:extLst>
              <a:ext uri="{FF2B5EF4-FFF2-40B4-BE49-F238E27FC236}">
                <a16:creationId xmlns:a16="http://schemas.microsoft.com/office/drawing/2014/main" xmlns="" id="{DC8BB07D-3117-41BC-A576-9875278ED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1136" y="5631104"/>
            <a:ext cx="422085" cy="4220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5CFA1DD-226C-4EFA-9EF4-8D3F4A9E9EF6}"/>
              </a:ext>
            </a:extLst>
          </p:cNvPr>
          <p:cNvSpPr txBox="1"/>
          <p:nvPr/>
        </p:nvSpPr>
        <p:spPr>
          <a:xfrm>
            <a:off x="836374" y="574541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EA30B64-7719-42D2-910E-4CA0AC6C7079}"/>
              </a:ext>
            </a:extLst>
          </p:cNvPr>
          <p:cNvSpPr txBox="1"/>
          <p:nvPr/>
        </p:nvSpPr>
        <p:spPr>
          <a:xfrm>
            <a:off x="887651" y="643455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classe  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207A0FEC-9A80-46F0-98F7-0E1D3D7E8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0388" y="4495666"/>
            <a:ext cx="12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min</a:t>
            </a:r>
            <a:endParaRPr lang="fr-FR" dirty="0"/>
          </a:p>
        </p:txBody>
      </p:sp>
      <p:sp>
        <p:nvSpPr>
          <p:cNvPr id="27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2023166" y="2249015"/>
            <a:ext cx="2011705" cy="154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d’une vidéo tutoriel par les élèves sur l’utilisation d’un voltmètre et d’un ampèremètre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26612" y="3768364"/>
            <a:ext cx="804811" cy="804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3492" y="4499527"/>
            <a:ext cx="61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77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 descr="Calendrier journalier">
            <a:extLst>
              <a:ext uri="{FF2B5EF4-FFF2-40B4-BE49-F238E27FC236}">
                <a16:creationId xmlns:a16="http://schemas.microsoft.com/office/drawing/2014/main" xmlns="" id="{B1484903-C2FE-D64E-A66B-7EE8023C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7344" y="353090"/>
            <a:ext cx="914400" cy="9144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16E3D2A-DF9E-C84E-A76C-082D01CDB3DF}"/>
              </a:ext>
            </a:extLst>
          </p:cNvPr>
          <p:cNvSpPr/>
          <p:nvPr/>
        </p:nvSpPr>
        <p:spPr>
          <a:xfrm>
            <a:off x="62600" y="2212089"/>
            <a:ext cx="188656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Mutualisation et élaboration d’un nuage de mots sur des rappels de collège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8673426-68FC-D544-B757-86FFC7B05913}"/>
              </a:ext>
            </a:extLst>
          </p:cNvPr>
          <p:cNvCxnSpPr>
            <a:cxnSpLocks/>
          </p:cNvCxnSpPr>
          <p:nvPr/>
        </p:nvCxnSpPr>
        <p:spPr>
          <a:xfrm>
            <a:off x="127983" y="4851918"/>
            <a:ext cx="11955613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CEF49D6-DEC6-AD49-A322-6F1B16D75377}"/>
              </a:ext>
            </a:extLst>
          </p:cNvPr>
          <p:cNvSpPr txBox="1"/>
          <p:nvPr/>
        </p:nvSpPr>
        <p:spPr>
          <a:xfrm>
            <a:off x="4794659" y="4851918"/>
            <a:ext cx="360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la séquence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xmlns="" id="{FE2A5B96-402F-B445-9763-F7B3460C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388" y="3726511"/>
            <a:ext cx="804811" cy="8048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F53E147-204D-4FF1-B8E2-A675F0084933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de la séquence </a:t>
            </a:r>
          </a:p>
        </p:txBody>
      </p:sp>
      <p:pic>
        <p:nvPicPr>
          <p:cNvPr id="14" name="Graphique 13" descr="École">
            <a:extLst>
              <a:ext uri="{FF2B5EF4-FFF2-40B4-BE49-F238E27FC236}">
                <a16:creationId xmlns:a16="http://schemas.microsoft.com/office/drawing/2014/main" xmlns="" id="{BF777ED9-05DC-4FBE-8B50-4D2063DDB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983" y="6053189"/>
            <a:ext cx="804811" cy="804811"/>
          </a:xfrm>
          <a:prstGeom prst="rect">
            <a:avLst/>
          </a:prstGeom>
        </p:spPr>
      </p:pic>
      <p:pic>
        <p:nvPicPr>
          <p:cNvPr id="17" name="Graphique 16" descr="Écran avec un remplissage uni">
            <a:extLst>
              <a:ext uri="{FF2B5EF4-FFF2-40B4-BE49-F238E27FC236}">
                <a16:creationId xmlns:a16="http://schemas.microsoft.com/office/drawing/2014/main" xmlns="" id="{88EA7493-7BF5-46BA-A1F7-D21CAACA7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983" y="5523764"/>
            <a:ext cx="708393" cy="708393"/>
          </a:xfrm>
          <a:prstGeom prst="rect">
            <a:avLst/>
          </a:prstGeom>
        </p:spPr>
      </p:pic>
      <p:pic>
        <p:nvPicPr>
          <p:cNvPr id="18" name="Graphique 17" descr="Curseur avec un remplissage uni">
            <a:extLst>
              <a:ext uri="{FF2B5EF4-FFF2-40B4-BE49-F238E27FC236}">
                <a16:creationId xmlns:a16="http://schemas.microsoft.com/office/drawing/2014/main" xmlns="" id="{DC8BB07D-3117-41BC-A576-9875278ED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1136" y="5631104"/>
            <a:ext cx="422085" cy="4220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5CFA1DD-226C-4EFA-9EF4-8D3F4A9E9EF6}"/>
              </a:ext>
            </a:extLst>
          </p:cNvPr>
          <p:cNvSpPr txBox="1"/>
          <p:nvPr/>
        </p:nvSpPr>
        <p:spPr>
          <a:xfrm>
            <a:off x="836374" y="574541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EA30B64-7719-42D2-910E-4CA0AC6C7079}"/>
              </a:ext>
            </a:extLst>
          </p:cNvPr>
          <p:cNvSpPr txBox="1"/>
          <p:nvPr/>
        </p:nvSpPr>
        <p:spPr>
          <a:xfrm>
            <a:off x="887651" y="643455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classe  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207A0FEC-9A80-46F0-98F7-0E1D3D7E8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0388" y="4495666"/>
            <a:ext cx="12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min</a:t>
            </a:r>
            <a:endParaRPr lang="fr-FR" dirty="0"/>
          </a:p>
        </p:txBody>
      </p:sp>
      <p:sp>
        <p:nvSpPr>
          <p:cNvPr id="27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2023166" y="2249015"/>
            <a:ext cx="2011705" cy="154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d’une vidéo tutoriel par les élèves sur l’utilisation d’un voltmètre et d’un ampèremètre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26612" y="3768364"/>
            <a:ext cx="804811" cy="804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3492" y="4499527"/>
            <a:ext cx="61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33" name="Rectangle : coins arrondis 21">
            <a:extLst>
              <a:ext uri="{FF2B5EF4-FFF2-40B4-BE49-F238E27FC236}">
                <a16:creationId xmlns:a16="http://schemas.microsoft.com/office/drawing/2014/main" xmlns="" id="{E26BA284-EE87-4527-99DE-82FD6C5EA3AC}"/>
              </a:ext>
            </a:extLst>
          </p:cNvPr>
          <p:cNvSpPr/>
          <p:nvPr/>
        </p:nvSpPr>
        <p:spPr>
          <a:xfrm>
            <a:off x="4223792" y="2249015"/>
            <a:ext cx="1440160" cy="1547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du montage de la vidéo</a:t>
            </a:r>
            <a:endParaRPr lang="fr-FR" sz="12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que 23" descr="Curseur avec un remplissage uni">
            <a:extLst>
              <a:ext uri="{FF2B5EF4-FFF2-40B4-BE49-F238E27FC236}">
                <a16:creationId xmlns:a16="http://schemas.microsoft.com/office/drawing/2014/main" xmlns="" id="{62D49363-B25F-4304-A7A6-8D4D3093E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37811" y="3933056"/>
            <a:ext cx="422085" cy="422085"/>
          </a:xfrm>
          <a:prstGeom prst="rect">
            <a:avLst/>
          </a:prstGeom>
        </p:spPr>
      </p:pic>
      <p:pic>
        <p:nvPicPr>
          <p:cNvPr id="35" name="Graphique 22" descr="Écran avec un remplissage uni">
            <a:extLst>
              <a:ext uri="{FF2B5EF4-FFF2-40B4-BE49-F238E27FC236}">
                <a16:creationId xmlns:a16="http://schemas.microsoft.com/office/drawing/2014/main" xmlns="" id="{2D23F4F0-690B-44FC-99A6-469F519F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89675" y="3859398"/>
            <a:ext cx="708393" cy="71212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547828" y="44956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0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63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 descr="Calendrier journalier">
            <a:extLst>
              <a:ext uri="{FF2B5EF4-FFF2-40B4-BE49-F238E27FC236}">
                <a16:creationId xmlns:a16="http://schemas.microsoft.com/office/drawing/2014/main" xmlns="" id="{B1484903-C2FE-D64E-A66B-7EE8023C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7344" y="353090"/>
            <a:ext cx="914400" cy="9144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16E3D2A-DF9E-C84E-A76C-082D01CDB3DF}"/>
              </a:ext>
            </a:extLst>
          </p:cNvPr>
          <p:cNvSpPr/>
          <p:nvPr/>
        </p:nvSpPr>
        <p:spPr>
          <a:xfrm>
            <a:off x="62600" y="2212089"/>
            <a:ext cx="188656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Mutualisation et élaboration d’un nuage de mots sur des rappels de collège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8673426-68FC-D544-B757-86FFC7B05913}"/>
              </a:ext>
            </a:extLst>
          </p:cNvPr>
          <p:cNvCxnSpPr>
            <a:cxnSpLocks/>
          </p:cNvCxnSpPr>
          <p:nvPr/>
        </p:nvCxnSpPr>
        <p:spPr>
          <a:xfrm>
            <a:off x="127983" y="4851918"/>
            <a:ext cx="11955613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CEF49D6-DEC6-AD49-A322-6F1B16D75377}"/>
              </a:ext>
            </a:extLst>
          </p:cNvPr>
          <p:cNvSpPr txBox="1"/>
          <p:nvPr/>
        </p:nvSpPr>
        <p:spPr>
          <a:xfrm>
            <a:off x="4794659" y="4851918"/>
            <a:ext cx="360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la séquence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xmlns="" id="{FE2A5B96-402F-B445-9763-F7B3460C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388" y="3726511"/>
            <a:ext cx="804811" cy="8048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F53E147-204D-4FF1-B8E2-A675F0084933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de la séquence </a:t>
            </a:r>
          </a:p>
        </p:txBody>
      </p:sp>
      <p:pic>
        <p:nvPicPr>
          <p:cNvPr id="14" name="Graphique 13" descr="École">
            <a:extLst>
              <a:ext uri="{FF2B5EF4-FFF2-40B4-BE49-F238E27FC236}">
                <a16:creationId xmlns:a16="http://schemas.microsoft.com/office/drawing/2014/main" xmlns="" id="{BF777ED9-05DC-4FBE-8B50-4D2063DDB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983" y="6053189"/>
            <a:ext cx="804811" cy="804811"/>
          </a:xfrm>
          <a:prstGeom prst="rect">
            <a:avLst/>
          </a:prstGeom>
        </p:spPr>
      </p:pic>
      <p:pic>
        <p:nvPicPr>
          <p:cNvPr id="17" name="Graphique 16" descr="Écran avec un remplissage uni">
            <a:extLst>
              <a:ext uri="{FF2B5EF4-FFF2-40B4-BE49-F238E27FC236}">
                <a16:creationId xmlns:a16="http://schemas.microsoft.com/office/drawing/2014/main" xmlns="" id="{88EA7493-7BF5-46BA-A1F7-D21CAACA7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983" y="5523764"/>
            <a:ext cx="708393" cy="708393"/>
          </a:xfrm>
          <a:prstGeom prst="rect">
            <a:avLst/>
          </a:prstGeom>
        </p:spPr>
      </p:pic>
      <p:pic>
        <p:nvPicPr>
          <p:cNvPr id="18" name="Graphique 17" descr="Curseur avec un remplissage uni">
            <a:extLst>
              <a:ext uri="{FF2B5EF4-FFF2-40B4-BE49-F238E27FC236}">
                <a16:creationId xmlns:a16="http://schemas.microsoft.com/office/drawing/2014/main" xmlns="" id="{DC8BB07D-3117-41BC-A576-9875278ED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1136" y="5631104"/>
            <a:ext cx="422085" cy="4220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5CFA1DD-226C-4EFA-9EF4-8D3F4A9E9EF6}"/>
              </a:ext>
            </a:extLst>
          </p:cNvPr>
          <p:cNvSpPr txBox="1"/>
          <p:nvPr/>
        </p:nvSpPr>
        <p:spPr>
          <a:xfrm>
            <a:off x="836374" y="574541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EA30B64-7719-42D2-910E-4CA0AC6C7079}"/>
              </a:ext>
            </a:extLst>
          </p:cNvPr>
          <p:cNvSpPr txBox="1"/>
          <p:nvPr/>
        </p:nvSpPr>
        <p:spPr>
          <a:xfrm>
            <a:off x="887651" y="643455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classe  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207A0FEC-9A80-46F0-98F7-0E1D3D7E8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E26BA284-EE87-4527-99DE-82FD6C5EA3AC}"/>
              </a:ext>
            </a:extLst>
          </p:cNvPr>
          <p:cNvSpPr/>
          <p:nvPr/>
        </p:nvSpPr>
        <p:spPr>
          <a:xfrm>
            <a:off x="5908378" y="1704103"/>
            <a:ext cx="2181944" cy="21304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de quelques vidéos réalisées par les élèves + révisions actives des notions abordées à l’aide de flash-</a:t>
            </a:r>
            <a:r>
              <a:rPr lang="fr-FR" sz="1600" i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fr-FR" sz="16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+QCM formatif</a:t>
            </a:r>
            <a:endParaRPr lang="fr-FR" sz="12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que 22" descr="Écran avec un remplissage uni">
            <a:extLst>
              <a:ext uri="{FF2B5EF4-FFF2-40B4-BE49-F238E27FC236}">
                <a16:creationId xmlns:a16="http://schemas.microsoft.com/office/drawing/2014/main" xmlns="" id="{2D23F4F0-690B-44FC-99A6-469F519F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63177" y="3816574"/>
            <a:ext cx="708393" cy="708393"/>
          </a:xfrm>
          <a:prstGeom prst="rect">
            <a:avLst/>
          </a:prstGeom>
        </p:spPr>
      </p:pic>
      <p:pic>
        <p:nvPicPr>
          <p:cNvPr id="24" name="Graphique 23" descr="Curseur avec un remplissage uni">
            <a:extLst>
              <a:ext uri="{FF2B5EF4-FFF2-40B4-BE49-F238E27FC236}">
                <a16:creationId xmlns:a16="http://schemas.microsoft.com/office/drawing/2014/main" xmlns="" id="{62D49363-B25F-4304-A7A6-8D4D3093E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32309" y="3908204"/>
            <a:ext cx="422085" cy="42208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0388" y="4495666"/>
            <a:ext cx="12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min</a:t>
            </a:r>
            <a:endParaRPr lang="fr-FR" dirty="0"/>
          </a:p>
        </p:txBody>
      </p:sp>
      <p:sp>
        <p:nvSpPr>
          <p:cNvPr id="27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2023166" y="2249015"/>
            <a:ext cx="2011705" cy="154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d’une vidéo tutoriel par les élèves sur l’utilisation d’un voltmètre et d’un ampèremètre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26612" y="3768364"/>
            <a:ext cx="804811" cy="804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3492" y="4499527"/>
            <a:ext cx="61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45416" y="449952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33" name="Rectangle : coins arrondis 21">
            <a:extLst>
              <a:ext uri="{FF2B5EF4-FFF2-40B4-BE49-F238E27FC236}">
                <a16:creationId xmlns:a16="http://schemas.microsoft.com/office/drawing/2014/main" xmlns="" id="{E26BA284-EE87-4527-99DE-82FD6C5EA3AC}"/>
              </a:ext>
            </a:extLst>
          </p:cNvPr>
          <p:cNvSpPr/>
          <p:nvPr/>
        </p:nvSpPr>
        <p:spPr>
          <a:xfrm>
            <a:off x="4223792" y="2249015"/>
            <a:ext cx="1440160" cy="1547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du montage de la vidéo</a:t>
            </a:r>
            <a:endParaRPr lang="fr-FR" sz="12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que 23" descr="Curseur avec un remplissage uni">
            <a:extLst>
              <a:ext uri="{FF2B5EF4-FFF2-40B4-BE49-F238E27FC236}">
                <a16:creationId xmlns:a16="http://schemas.microsoft.com/office/drawing/2014/main" xmlns="" id="{62D49363-B25F-4304-A7A6-8D4D3093E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37811" y="3933056"/>
            <a:ext cx="422085" cy="422085"/>
          </a:xfrm>
          <a:prstGeom prst="rect">
            <a:avLst/>
          </a:prstGeom>
        </p:spPr>
      </p:pic>
      <p:pic>
        <p:nvPicPr>
          <p:cNvPr id="35" name="Graphique 22" descr="Écran avec un remplissage uni">
            <a:extLst>
              <a:ext uri="{FF2B5EF4-FFF2-40B4-BE49-F238E27FC236}">
                <a16:creationId xmlns:a16="http://schemas.microsoft.com/office/drawing/2014/main" xmlns="" id="{2D23F4F0-690B-44FC-99A6-469F519F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89675" y="3859398"/>
            <a:ext cx="708393" cy="71212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547828" y="44956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0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02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 descr="Calendrier journalier">
            <a:extLst>
              <a:ext uri="{FF2B5EF4-FFF2-40B4-BE49-F238E27FC236}">
                <a16:creationId xmlns:a16="http://schemas.microsoft.com/office/drawing/2014/main" xmlns="" id="{B1484903-C2FE-D64E-A66B-7EE8023C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7344" y="353090"/>
            <a:ext cx="914400" cy="9144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16E3D2A-DF9E-C84E-A76C-082D01CDB3DF}"/>
              </a:ext>
            </a:extLst>
          </p:cNvPr>
          <p:cNvSpPr/>
          <p:nvPr/>
        </p:nvSpPr>
        <p:spPr>
          <a:xfrm>
            <a:off x="62600" y="2212089"/>
            <a:ext cx="188656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Mutualisation et élaboration d’un nuage de mots sur des rappels de collège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8673426-68FC-D544-B757-86FFC7B05913}"/>
              </a:ext>
            </a:extLst>
          </p:cNvPr>
          <p:cNvCxnSpPr>
            <a:cxnSpLocks/>
          </p:cNvCxnSpPr>
          <p:nvPr/>
        </p:nvCxnSpPr>
        <p:spPr>
          <a:xfrm>
            <a:off x="127983" y="4851918"/>
            <a:ext cx="11955613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CEF49D6-DEC6-AD49-A322-6F1B16D75377}"/>
              </a:ext>
            </a:extLst>
          </p:cNvPr>
          <p:cNvSpPr txBox="1"/>
          <p:nvPr/>
        </p:nvSpPr>
        <p:spPr>
          <a:xfrm>
            <a:off x="4794659" y="4851918"/>
            <a:ext cx="360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la séquence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xmlns="" id="{FE2A5B96-402F-B445-9763-F7B3460C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388" y="3726511"/>
            <a:ext cx="804811" cy="8048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F53E147-204D-4FF1-B8E2-A675F0084933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de la séquence </a:t>
            </a:r>
          </a:p>
        </p:txBody>
      </p:sp>
      <p:pic>
        <p:nvPicPr>
          <p:cNvPr id="14" name="Graphique 13" descr="École">
            <a:extLst>
              <a:ext uri="{FF2B5EF4-FFF2-40B4-BE49-F238E27FC236}">
                <a16:creationId xmlns:a16="http://schemas.microsoft.com/office/drawing/2014/main" xmlns="" id="{BF777ED9-05DC-4FBE-8B50-4D2063DDB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983" y="6053189"/>
            <a:ext cx="804811" cy="804811"/>
          </a:xfrm>
          <a:prstGeom prst="rect">
            <a:avLst/>
          </a:prstGeom>
        </p:spPr>
      </p:pic>
      <p:pic>
        <p:nvPicPr>
          <p:cNvPr id="17" name="Graphique 16" descr="Écran avec un remplissage uni">
            <a:extLst>
              <a:ext uri="{FF2B5EF4-FFF2-40B4-BE49-F238E27FC236}">
                <a16:creationId xmlns:a16="http://schemas.microsoft.com/office/drawing/2014/main" xmlns="" id="{88EA7493-7BF5-46BA-A1F7-D21CAACA7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983" y="5523764"/>
            <a:ext cx="708393" cy="708393"/>
          </a:xfrm>
          <a:prstGeom prst="rect">
            <a:avLst/>
          </a:prstGeom>
        </p:spPr>
      </p:pic>
      <p:pic>
        <p:nvPicPr>
          <p:cNvPr id="18" name="Graphique 17" descr="Curseur avec un remplissage uni">
            <a:extLst>
              <a:ext uri="{FF2B5EF4-FFF2-40B4-BE49-F238E27FC236}">
                <a16:creationId xmlns:a16="http://schemas.microsoft.com/office/drawing/2014/main" xmlns="" id="{DC8BB07D-3117-41BC-A576-9875278ED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1136" y="5631104"/>
            <a:ext cx="422085" cy="4220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5CFA1DD-226C-4EFA-9EF4-8D3F4A9E9EF6}"/>
              </a:ext>
            </a:extLst>
          </p:cNvPr>
          <p:cNvSpPr txBox="1"/>
          <p:nvPr/>
        </p:nvSpPr>
        <p:spPr>
          <a:xfrm>
            <a:off x="836374" y="574541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EA30B64-7719-42D2-910E-4CA0AC6C7079}"/>
              </a:ext>
            </a:extLst>
          </p:cNvPr>
          <p:cNvSpPr txBox="1"/>
          <p:nvPr/>
        </p:nvSpPr>
        <p:spPr>
          <a:xfrm>
            <a:off x="887651" y="643455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classe  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207A0FEC-9A80-46F0-98F7-0E1D3D7E8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E26BA284-EE87-4527-99DE-82FD6C5EA3AC}"/>
              </a:ext>
            </a:extLst>
          </p:cNvPr>
          <p:cNvSpPr/>
          <p:nvPr/>
        </p:nvSpPr>
        <p:spPr>
          <a:xfrm>
            <a:off x="5908378" y="1704103"/>
            <a:ext cx="2181944" cy="21304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de quelques vidéos réalisées par les élèves + révisions actives des notions abordées à l’aide de flash-</a:t>
            </a:r>
            <a:r>
              <a:rPr lang="fr-FR" sz="1600" i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fr-FR" sz="16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+QCM formatif</a:t>
            </a:r>
            <a:endParaRPr lang="fr-FR" sz="12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que 22" descr="Écran avec un remplissage uni">
            <a:extLst>
              <a:ext uri="{FF2B5EF4-FFF2-40B4-BE49-F238E27FC236}">
                <a16:creationId xmlns:a16="http://schemas.microsoft.com/office/drawing/2014/main" xmlns="" id="{2D23F4F0-690B-44FC-99A6-469F519F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63177" y="3816574"/>
            <a:ext cx="708393" cy="708393"/>
          </a:xfrm>
          <a:prstGeom prst="rect">
            <a:avLst/>
          </a:prstGeom>
        </p:spPr>
      </p:pic>
      <p:pic>
        <p:nvPicPr>
          <p:cNvPr id="24" name="Graphique 23" descr="Curseur avec un remplissage uni">
            <a:extLst>
              <a:ext uri="{FF2B5EF4-FFF2-40B4-BE49-F238E27FC236}">
                <a16:creationId xmlns:a16="http://schemas.microsoft.com/office/drawing/2014/main" xmlns="" id="{62D49363-B25F-4304-A7A6-8D4D3093E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32309" y="3908204"/>
            <a:ext cx="422085" cy="422085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8184232" y="2249015"/>
            <a:ext cx="201622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Tracé de la caractéristique d’un conducteur Ohmique à l’aide du langage Python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89938" y="3726511"/>
            <a:ext cx="804811" cy="8048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0388" y="4495666"/>
            <a:ext cx="12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min</a:t>
            </a:r>
            <a:endParaRPr lang="fr-FR" dirty="0"/>
          </a:p>
        </p:txBody>
      </p:sp>
      <p:sp>
        <p:nvSpPr>
          <p:cNvPr id="27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2023166" y="2249015"/>
            <a:ext cx="2011705" cy="154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d’une vidéo tutoriel par les élèves sur l’utilisation d’un voltmètre et d’un ampèremètre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26612" y="3768364"/>
            <a:ext cx="804811" cy="804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3492" y="4499527"/>
            <a:ext cx="61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45416" y="449952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97906" y="4473439"/>
            <a:ext cx="117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33" name="Rectangle : coins arrondis 21">
            <a:extLst>
              <a:ext uri="{FF2B5EF4-FFF2-40B4-BE49-F238E27FC236}">
                <a16:creationId xmlns:a16="http://schemas.microsoft.com/office/drawing/2014/main" xmlns="" id="{E26BA284-EE87-4527-99DE-82FD6C5EA3AC}"/>
              </a:ext>
            </a:extLst>
          </p:cNvPr>
          <p:cNvSpPr/>
          <p:nvPr/>
        </p:nvSpPr>
        <p:spPr>
          <a:xfrm>
            <a:off x="4223792" y="2249015"/>
            <a:ext cx="1440160" cy="1547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du montage de la vidéo</a:t>
            </a:r>
            <a:endParaRPr lang="fr-FR" sz="12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que 23" descr="Curseur avec un remplissage uni">
            <a:extLst>
              <a:ext uri="{FF2B5EF4-FFF2-40B4-BE49-F238E27FC236}">
                <a16:creationId xmlns:a16="http://schemas.microsoft.com/office/drawing/2014/main" xmlns="" id="{62D49363-B25F-4304-A7A6-8D4D3093E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37811" y="3933056"/>
            <a:ext cx="422085" cy="422085"/>
          </a:xfrm>
          <a:prstGeom prst="rect">
            <a:avLst/>
          </a:prstGeom>
        </p:spPr>
      </p:pic>
      <p:pic>
        <p:nvPicPr>
          <p:cNvPr id="35" name="Graphique 22" descr="Écran avec un remplissage uni">
            <a:extLst>
              <a:ext uri="{FF2B5EF4-FFF2-40B4-BE49-F238E27FC236}">
                <a16:creationId xmlns:a16="http://schemas.microsoft.com/office/drawing/2014/main" xmlns="" id="{2D23F4F0-690B-44FC-99A6-469F519F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89675" y="3859398"/>
            <a:ext cx="708393" cy="71212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547828" y="44956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0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039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 descr="Calendrier journalier">
            <a:extLst>
              <a:ext uri="{FF2B5EF4-FFF2-40B4-BE49-F238E27FC236}">
                <a16:creationId xmlns:a16="http://schemas.microsoft.com/office/drawing/2014/main" xmlns="" id="{B1484903-C2FE-D64E-A66B-7EE8023C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7344" y="353090"/>
            <a:ext cx="914400" cy="9144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16E3D2A-DF9E-C84E-A76C-082D01CDB3DF}"/>
              </a:ext>
            </a:extLst>
          </p:cNvPr>
          <p:cNvSpPr/>
          <p:nvPr/>
        </p:nvSpPr>
        <p:spPr>
          <a:xfrm>
            <a:off x="62600" y="2212089"/>
            <a:ext cx="188656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Mutualisation et élaboration d’un nuage de mots sur des rappels de collège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8673426-68FC-D544-B757-86FFC7B05913}"/>
              </a:ext>
            </a:extLst>
          </p:cNvPr>
          <p:cNvCxnSpPr>
            <a:cxnSpLocks/>
          </p:cNvCxnSpPr>
          <p:nvPr/>
        </p:nvCxnSpPr>
        <p:spPr>
          <a:xfrm>
            <a:off x="127983" y="4851918"/>
            <a:ext cx="11955613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CEF49D6-DEC6-AD49-A322-6F1B16D75377}"/>
              </a:ext>
            </a:extLst>
          </p:cNvPr>
          <p:cNvSpPr txBox="1"/>
          <p:nvPr/>
        </p:nvSpPr>
        <p:spPr>
          <a:xfrm>
            <a:off x="4794659" y="4851918"/>
            <a:ext cx="360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la séquence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xmlns="" id="{FE2A5B96-402F-B445-9763-F7B3460C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388" y="3726511"/>
            <a:ext cx="804811" cy="8048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F53E147-204D-4FF1-B8E2-A675F0084933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de la séquence </a:t>
            </a:r>
          </a:p>
        </p:txBody>
      </p:sp>
      <p:pic>
        <p:nvPicPr>
          <p:cNvPr id="14" name="Graphique 13" descr="École">
            <a:extLst>
              <a:ext uri="{FF2B5EF4-FFF2-40B4-BE49-F238E27FC236}">
                <a16:creationId xmlns:a16="http://schemas.microsoft.com/office/drawing/2014/main" xmlns="" id="{BF777ED9-05DC-4FBE-8B50-4D2063DDB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983" y="6053189"/>
            <a:ext cx="804811" cy="804811"/>
          </a:xfrm>
          <a:prstGeom prst="rect">
            <a:avLst/>
          </a:prstGeom>
        </p:spPr>
      </p:pic>
      <p:pic>
        <p:nvPicPr>
          <p:cNvPr id="17" name="Graphique 16" descr="Écran avec un remplissage uni">
            <a:extLst>
              <a:ext uri="{FF2B5EF4-FFF2-40B4-BE49-F238E27FC236}">
                <a16:creationId xmlns:a16="http://schemas.microsoft.com/office/drawing/2014/main" xmlns="" id="{88EA7493-7BF5-46BA-A1F7-D21CAACA7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983" y="5523764"/>
            <a:ext cx="708393" cy="708393"/>
          </a:xfrm>
          <a:prstGeom prst="rect">
            <a:avLst/>
          </a:prstGeom>
        </p:spPr>
      </p:pic>
      <p:pic>
        <p:nvPicPr>
          <p:cNvPr id="18" name="Graphique 17" descr="Curseur avec un remplissage uni">
            <a:extLst>
              <a:ext uri="{FF2B5EF4-FFF2-40B4-BE49-F238E27FC236}">
                <a16:creationId xmlns:a16="http://schemas.microsoft.com/office/drawing/2014/main" xmlns="" id="{DC8BB07D-3117-41BC-A576-9875278ED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1136" y="5631104"/>
            <a:ext cx="422085" cy="4220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5CFA1DD-226C-4EFA-9EF4-8D3F4A9E9EF6}"/>
              </a:ext>
            </a:extLst>
          </p:cNvPr>
          <p:cNvSpPr txBox="1"/>
          <p:nvPr/>
        </p:nvSpPr>
        <p:spPr>
          <a:xfrm>
            <a:off x="836374" y="574541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EA30B64-7719-42D2-910E-4CA0AC6C7079}"/>
              </a:ext>
            </a:extLst>
          </p:cNvPr>
          <p:cNvSpPr txBox="1"/>
          <p:nvPr/>
        </p:nvSpPr>
        <p:spPr>
          <a:xfrm>
            <a:off x="887651" y="643455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classe  </a:t>
            </a: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207A0FEC-9A80-46F0-98F7-0E1D3D7E8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E26BA284-EE87-4527-99DE-82FD6C5EA3AC}"/>
              </a:ext>
            </a:extLst>
          </p:cNvPr>
          <p:cNvSpPr/>
          <p:nvPr/>
        </p:nvSpPr>
        <p:spPr>
          <a:xfrm>
            <a:off x="5908378" y="1704103"/>
            <a:ext cx="2181944" cy="21304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de quelques vidéos réalisées par les élèves + révisions actives des notions abordées à l’aide de flash-</a:t>
            </a:r>
            <a:r>
              <a:rPr lang="fr-FR" sz="1600" i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fr-FR" sz="16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+QCM formatif</a:t>
            </a:r>
            <a:endParaRPr lang="fr-FR" sz="12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que 22" descr="Écran avec un remplissage uni">
            <a:extLst>
              <a:ext uri="{FF2B5EF4-FFF2-40B4-BE49-F238E27FC236}">
                <a16:creationId xmlns:a16="http://schemas.microsoft.com/office/drawing/2014/main" xmlns="" id="{2D23F4F0-690B-44FC-99A6-469F519F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63177" y="3816574"/>
            <a:ext cx="708393" cy="708393"/>
          </a:xfrm>
          <a:prstGeom prst="rect">
            <a:avLst/>
          </a:prstGeom>
        </p:spPr>
      </p:pic>
      <p:pic>
        <p:nvPicPr>
          <p:cNvPr id="24" name="Graphique 23" descr="Curseur avec un remplissage uni">
            <a:extLst>
              <a:ext uri="{FF2B5EF4-FFF2-40B4-BE49-F238E27FC236}">
                <a16:creationId xmlns:a16="http://schemas.microsoft.com/office/drawing/2014/main" xmlns="" id="{62D49363-B25F-4304-A7A6-8D4D3093E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32309" y="3908204"/>
            <a:ext cx="422085" cy="422085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8184232" y="2249015"/>
            <a:ext cx="201622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Tracé de la caractéristique d’un conducteur Ohmique à l’aide du langage Python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89938" y="3726511"/>
            <a:ext cx="804811" cy="8048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0388" y="4495666"/>
            <a:ext cx="12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min</a:t>
            </a:r>
            <a:endParaRPr lang="fr-FR" dirty="0"/>
          </a:p>
        </p:txBody>
      </p:sp>
      <p:sp>
        <p:nvSpPr>
          <p:cNvPr id="27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2023166" y="2249015"/>
            <a:ext cx="2011705" cy="154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d’une vidéo tutoriel par les élèves sur l’utilisation d’un voltmètre et d’un ampèremètre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26612" y="3768364"/>
            <a:ext cx="804811" cy="804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3492" y="4499527"/>
            <a:ext cx="61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45416" y="449952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97906" y="4473439"/>
            <a:ext cx="117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</a:t>
            </a:r>
            <a:endParaRPr lang="fr-FR" dirty="0"/>
          </a:p>
        </p:txBody>
      </p:sp>
      <p:sp>
        <p:nvSpPr>
          <p:cNvPr id="30" name="Rectangle : coins arrondis 24">
            <a:extLst>
              <a:ext uri="{FF2B5EF4-FFF2-40B4-BE49-F238E27FC236}">
                <a16:creationId xmlns:a16="http://schemas.microsoft.com/office/drawing/2014/main" xmlns="" id="{4CEB882F-DB04-457F-8ED4-9439D15583F3}"/>
              </a:ext>
            </a:extLst>
          </p:cNvPr>
          <p:cNvSpPr/>
          <p:nvPr/>
        </p:nvSpPr>
        <p:spPr>
          <a:xfrm>
            <a:off x="10272464" y="2249015"/>
            <a:ext cx="1739376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QCM sommatif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aphique 25" descr="École">
            <a:extLst>
              <a:ext uri="{FF2B5EF4-FFF2-40B4-BE49-F238E27FC236}">
                <a16:creationId xmlns:a16="http://schemas.microsoft.com/office/drawing/2014/main" xmlns="" id="{A5AA0069-BD1C-45C5-8EF2-9DC86D0E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19781" y="3717032"/>
            <a:ext cx="804811" cy="804811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0619781" y="4463739"/>
            <a:ext cx="12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 min</a:t>
            </a:r>
            <a:endParaRPr lang="fr-FR" dirty="0"/>
          </a:p>
        </p:txBody>
      </p:sp>
      <p:sp>
        <p:nvSpPr>
          <p:cNvPr id="33" name="Rectangle : coins arrondis 21">
            <a:extLst>
              <a:ext uri="{FF2B5EF4-FFF2-40B4-BE49-F238E27FC236}">
                <a16:creationId xmlns:a16="http://schemas.microsoft.com/office/drawing/2014/main" xmlns="" id="{E26BA284-EE87-4527-99DE-82FD6C5EA3AC}"/>
              </a:ext>
            </a:extLst>
          </p:cNvPr>
          <p:cNvSpPr/>
          <p:nvPr/>
        </p:nvSpPr>
        <p:spPr>
          <a:xfrm>
            <a:off x="4223792" y="2249015"/>
            <a:ext cx="1440160" cy="1547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du montage de la vidéo</a:t>
            </a:r>
            <a:endParaRPr lang="fr-FR" sz="12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que 23" descr="Curseur avec un remplissage uni">
            <a:extLst>
              <a:ext uri="{FF2B5EF4-FFF2-40B4-BE49-F238E27FC236}">
                <a16:creationId xmlns:a16="http://schemas.microsoft.com/office/drawing/2014/main" xmlns="" id="{62D49363-B25F-4304-A7A6-8D4D3093E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37811" y="3933056"/>
            <a:ext cx="422085" cy="422085"/>
          </a:xfrm>
          <a:prstGeom prst="rect">
            <a:avLst/>
          </a:prstGeom>
        </p:spPr>
      </p:pic>
      <p:pic>
        <p:nvPicPr>
          <p:cNvPr id="35" name="Graphique 22" descr="Écran avec un remplissage uni">
            <a:extLst>
              <a:ext uri="{FF2B5EF4-FFF2-40B4-BE49-F238E27FC236}">
                <a16:creationId xmlns:a16="http://schemas.microsoft.com/office/drawing/2014/main" xmlns="" id="{2D23F4F0-690B-44FC-99A6-469F519F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89675" y="3859398"/>
            <a:ext cx="708393" cy="71212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547828" y="44956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0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90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549689" y="1988840"/>
            <a:ext cx="8277558" cy="3450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(</a:t>
            </a:r>
            <a:r>
              <a:rPr lang="en-US" sz="3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les) production(s) </a:t>
            </a:r>
            <a:r>
              <a:rPr lang="en-US" sz="3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attendue</a:t>
            </a:r>
            <a:r>
              <a:rPr lang="en-US" sz="3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 descr="Ampoule et engrenage avec un remplissage uni">
            <a:extLst>
              <a:ext uri="{FF2B5EF4-FFF2-40B4-BE49-F238E27FC236}">
                <a16:creationId xmlns:a16="http://schemas.microsoft.com/office/drawing/2014/main" xmlns="" id="{2C9968FD-3A43-470C-BC0E-6B0B3D329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52655" y="2780928"/>
            <a:ext cx="1296144" cy="1296144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8F06A14-80FB-4400-B009-42745AAC7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26D906A-35F0-1C4D-BC94-D17CF8C03755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production attendue </a:t>
            </a:r>
          </a:p>
        </p:txBody>
      </p:sp>
      <p:pic>
        <p:nvPicPr>
          <p:cNvPr id="5" name="Graphique 4" descr="Ampoule et engrenage avec un remplissage uni">
            <a:extLst>
              <a:ext uri="{FF2B5EF4-FFF2-40B4-BE49-F238E27FC236}">
                <a16:creationId xmlns:a16="http://schemas.microsoft.com/office/drawing/2014/main" xmlns="" id="{8A9DA6AA-E873-4360-8654-6DE8829E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07960" y="260648"/>
            <a:ext cx="983784" cy="983784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D030C633-3879-49E0-98C2-B59136510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83432" y="1700808"/>
            <a:ext cx="98878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 smtClean="0"/>
              <a:t> Nuage de mots sur les rappels de collège</a:t>
            </a:r>
          </a:p>
          <a:p>
            <a:endParaRPr lang="fr-FR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 smtClean="0"/>
              <a:t> Vidéo tutoriel et mutualisation à tous les élèves d’une même classe et les élèves d’autres classes et d’autres niveaux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 smtClean="0"/>
              <a:t> Analyser et compléter un programme python pour tracer une caractéristique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61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E5381C1-C3EB-4F00-87C7-BD0E4312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ZoneTexte 4"/>
          <p:cNvSpPr>
            <a:spLocks/>
          </p:cNvSpPr>
          <p:nvPr/>
        </p:nvSpPr>
        <p:spPr bwMode="auto">
          <a:xfrm>
            <a:off x="0" y="2407920"/>
            <a:ext cx="12192000" cy="1908215"/>
          </a:xfrm>
          <a:prstGeom prst="rect">
            <a:avLst/>
          </a:prstGeom>
          <a:solidFill>
            <a:srgbClr val="E0E8F8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3200" dirty="0" smtClean="0"/>
              <a:t>Un </a:t>
            </a:r>
            <a:r>
              <a:rPr lang="fr-FR" sz="3200" dirty="0"/>
              <a:t>enseignement hybride pour mieux </a:t>
            </a:r>
            <a:endParaRPr lang="fr-FR" sz="3200" dirty="0" smtClean="0"/>
          </a:p>
          <a:p>
            <a:pPr algn="ctr">
              <a:defRPr/>
            </a:pPr>
            <a:r>
              <a:rPr lang="fr-FR" sz="3200" dirty="0"/>
              <a:t>c</a:t>
            </a:r>
            <a:r>
              <a:rPr lang="fr-FR" sz="3200" dirty="0" smtClean="0"/>
              <a:t>omprendre les </a:t>
            </a:r>
            <a:r>
              <a:rPr lang="fr-FR" sz="3200" dirty="0"/>
              <a:t>circuits électriques</a:t>
            </a:r>
            <a:endParaRPr lang="fr-FR" sz="1400" dirty="0"/>
          </a:p>
          <a:p>
            <a:pPr>
              <a:defRPr/>
            </a:pPr>
            <a:endParaRPr lang="fr-FR" dirty="0"/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3EC78A37-792F-468B-B76D-6C8CF0055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1239" y="70485"/>
            <a:ext cx="912674" cy="3341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E2881F7-2956-4D03-A5D9-D7E54E8987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07" t="18680" r="26048" b="28471"/>
          <a:stretch/>
        </p:blipFill>
        <p:spPr>
          <a:xfrm>
            <a:off x="9120336" y="2407921"/>
            <a:ext cx="2663577" cy="20005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549689" y="1988840"/>
            <a:ext cx="8277558" cy="3450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US" sz="36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L’évaluation</a:t>
            </a:r>
            <a:r>
              <a:rPr lang="en-US" sz="3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proposée</a:t>
            </a:r>
            <a:r>
              <a:rPr lang="en-US" sz="3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 descr="Croissance de l'activité avec un remplissage uni">
            <a:extLst>
              <a:ext uri="{FF2B5EF4-FFF2-40B4-BE49-F238E27FC236}">
                <a16:creationId xmlns:a16="http://schemas.microsoft.com/office/drawing/2014/main" xmlns="" id="{B09BA470-D779-455D-A380-71B90B1F7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556" y="2803829"/>
            <a:ext cx="1250342" cy="1250342"/>
          </a:xfrm>
          <a:prstGeom prst="rect">
            <a:avLst/>
          </a:prstGeom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3ECA59E3-DEB6-446A-A248-A472BE24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3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26D906A-35F0-1C4D-BC94-D17CF8C03755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L’évaluation proposée 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8B1ED829-2041-46FA-8C81-AFABB04258BF}"/>
              </a:ext>
            </a:extLst>
          </p:cNvPr>
          <p:cNvSpPr/>
          <p:nvPr/>
        </p:nvSpPr>
        <p:spPr>
          <a:xfrm>
            <a:off x="613429" y="2038445"/>
            <a:ext cx="5328591" cy="4536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QCM formatif</a:t>
            </a:r>
          </a:p>
          <a:p>
            <a:pPr algn="ctr"/>
            <a:endParaRPr lang="fr-FR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évaluation avec l’utilisation de flash-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endParaRPr lang="fr-FR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que 3" descr="Écran avec un remplissage uni">
            <a:extLst>
              <a:ext uri="{FF2B5EF4-FFF2-40B4-BE49-F238E27FC236}">
                <a16:creationId xmlns:a16="http://schemas.microsoft.com/office/drawing/2014/main" xmlns="" id="{5B26FB64-AEA3-4CFD-B6BB-DB276457C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12485" y="1323975"/>
            <a:ext cx="708393" cy="708393"/>
          </a:xfrm>
          <a:prstGeom prst="rect">
            <a:avLst/>
          </a:prstGeom>
        </p:spPr>
      </p:pic>
      <p:pic>
        <p:nvPicPr>
          <p:cNvPr id="5" name="Graphique 4" descr="Curseur avec un remplissage uni">
            <a:extLst>
              <a:ext uri="{FF2B5EF4-FFF2-40B4-BE49-F238E27FC236}">
                <a16:creationId xmlns:a16="http://schemas.microsoft.com/office/drawing/2014/main" xmlns="" id="{3D4F30F5-35AF-4988-ABD5-8B6DF5089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5640" y="1431043"/>
            <a:ext cx="422085" cy="42208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CE8340F7-FE07-4BCF-8F1E-EA0542DC39C5}"/>
              </a:ext>
            </a:extLst>
          </p:cNvPr>
          <p:cNvSpPr/>
          <p:nvPr/>
        </p:nvSpPr>
        <p:spPr>
          <a:xfrm>
            <a:off x="6240019" y="2032368"/>
            <a:ext cx="5544613" cy="4536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QCM sommatif</a:t>
            </a:r>
          </a:p>
          <a:p>
            <a:pPr algn="ctr"/>
            <a:endParaRPr lang="fr-FR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d’un exercice  d’électricité plus « classique »</a:t>
            </a:r>
            <a:endParaRPr lang="fr-FR" sz="1400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que 6" descr="École">
            <a:extLst>
              <a:ext uri="{FF2B5EF4-FFF2-40B4-BE49-F238E27FC236}">
                <a16:creationId xmlns:a16="http://schemas.microsoft.com/office/drawing/2014/main" xmlns="" id="{EA2BFCDA-977A-4B87-BB62-16E36CC12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81245" y="1275765"/>
            <a:ext cx="804811" cy="804811"/>
          </a:xfrm>
          <a:prstGeom prst="rect">
            <a:avLst/>
          </a:prstGeom>
        </p:spPr>
      </p:pic>
      <p:pic>
        <p:nvPicPr>
          <p:cNvPr id="8" name="Graphique 7" descr="Croissance de l'activité avec un remplissage uni">
            <a:extLst>
              <a:ext uri="{FF2B5EF4-FFF2-40B4-BE49-F238E27FC236}">
                <a16:creationId xmlns:a16="http://schemas.microsoft.com/office/drawing/2014/main" xmlns="" id="{252D68F9-178C-4460-A219-39E885EC4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85281" y="387160"/>
            <a:ext cx="804811" cy="804811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EA62896E-FF58-48B7-BB05-9BF82AE92D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8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>
            <a:off x="1638817" y="1133892"/>
            <a:ext cx="9249644" cy="5109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sz="2400" dirty="0">
                <a:solidFill>
                  <a:srgbClr val="6880C5"/>
                </a:solidFill>
                <a:latin typeface="Arial"/>
                <a:cs typeface="Arial"/>
              </a:rPr>
              <a:t>Capsule réalisée par : </a:t>
            </a:r>
          </a:p>
          <a:p>
            <a:pPr algn="ctr">
              <a:defRPr/>
            </a:pPr>
            <a:endParaRPr dirty="0">
              <a:solidFill>
                <a:srgbClr val="6880C5"/>
              </a:solidFill>
            </a:endParaRPr>
          </a:p>
          <a:p>
            <a:pPr algn="ctr">
              <a:defRPr/>
            </a:pPr>
            <a:r>
              <a:rPr lang="fr-FR" sz="2400" dirty="0" smtClean="0">
                <a:solidFill>
                  <a:srgbClr val="6880C5"/>
                </a:solidFill>
                <a:latin typeface="Arial"/>
                <a:cs typeface="Arial"/>
              </a:rPr>
              <a:t>Louise WATTERLOT, Académie de Dijon</a:t>
            </a:r>
            <a:endParaRPr dirty="0">
              <a:solidFill>
                <a:srgbClr val="6880C5"/>
              </a:solidFill>
            </a:endParaRPr>
          </a:p>
          <a:p>
            <a:pPr algn="ctr">
              <a:defRPr/>
            </a:pPr>
            <a:endParaRPr lang="fr-FR" sz="24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fr-FR" sz="2000" dirty="0">
                <a:latin typeface="Arial"/>
                <a:cs typeface="Arial"/>
              </a:rPr>
              <a:t>CC BY NC SA – </a:t>
            </a:r>
            <a:r>
              <a:rPr lang="fr-FR" sz="2000" dirty="0" smtClean="0">
                <a:latin typeface="Arial"/>
                <a:cs typeface="Arial"/>
              </a:rPr>
              <a:t>06/</a:t>
            </a:r>
            <a:r>
              <a:rPr lang="fr-FR" sz="2000" dirty="0" smtClean="0">
                <a:latin typeface="Arial"/>
                <a:cs typeface="Arial"/>
              </a:rPr>
              <a:t>2023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A26DEFD-7BC5-4BE6-8086-B1074017D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0" t="29000" r="50000" b="32150"/>
          <a:stretch/>
        </p:blipFill>
        <p:spPr>
          <a:xfrm>
            <a:off x="0" y="0"/>
            <a:ext cx="1654869" cy="11338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256E344-A5D3-4485-9B38-6EC3CB0AC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07" t="18680" r="26048" b="28471"/>
          <a:stretch/>
        </p:blipFill>
        <p:spPr bwMode="auto">
          <a:xfrm>
            <a:off x="4764211" y="1399892"/>
            <a:ext cx="2663577" cy="20005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617626" y="1988840"/>
            <a:ext cx="8277558" cy="3450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fr-FR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VISÉS :</a:t>
            </a:r>
          </a:p>
          <a:p>
            <a:pPr algn="ctr" rtl="0">
              <a:lnSpc>
                <a:spcPct val="90000"/>
              </a:lnSpc>
              <a:spcAft>
                <a:spcPts val="600"/>
              </a:spcAft>
            </a:pPr>
            <a:endParaRPr lang="fr-FR" sz="3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/>
              <a:t>Exploiter la loi des nœuds et des mailles, 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R</a:t>
            </a:r>
            <a:r>
              <a:rPr lang="fr-FR" sz="2000" dirty="0" smtClean="0"/>
              <a:t>appels et réalisation d’une vidéo tutoriel sur l’utilisation d’un multimètre,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/>
              <a:t>Tracer la caractéristique d’un conducteur ohmique à l’aide d’un langage de programmation,</a:t>
            </a:r>
            <a:endParaRPr lang="en-US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Mille">
            <a:extLst>
              <a:ext uri="{FF2B5EF4-FFF2-40B4-BE49-F238E27FC236}">
                <a16:creationId xmlns:a16="http://schemas.microsoft.com/office/drawing/2014/main" xmlns="" id="{19874E5C-5DD8-B14A-AC96-BA871B8FB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191DB69-8A66-47A7-98B0-5F2F3350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587735" y="1988839"/>
            <a:ext cx="8277558" cy="3450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fr-FR" sz="36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de la séquence</a:t>
            </a:r>
            <a:endParaRPr lang="fr-FR" sz="3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 descr="Partie gauche du cerveau">
            <a:extLst>
              <a:ext uri="{FF2B5EF4-FFF2-40B4-BE49-F238E27FC236}">
                <a16:creationId xmlns:a16="http://schemas.microsoft.com/office/drawing/2014/main" xmlns="" id="{466C0B29-9F8E-4EF4-80EC-AC2CB6C52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4369" y="2792642"/>
            <a:ext cx="1272715" cy="1272715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D18A67E7-C3CB-4029-9C5B-04EA16655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26D906A-35F0-1C4D-BC94-D17CF8C03755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de la séquence</a:t>
            </a:r>
          </a:p>
        </p:txBody>
      </p:sp>
      <p:pic>
        <p:nvPicPr>
          <p:cNvPr id="22" name="Graphique 21" descr="Partie gauche du cerveau">
            <a:extLst>
              <a:ext uri="{FF2B5EF4-FFF2-40B4-BE49-F238E27FC236}">
                <a16:creationId xmlns:a16="http://schemas.microsoft.com/office/drawing/2014/main" xmlns="" id="{E1F1DD2E-011B-E34B-ADFC-DE54A1CE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44006" y="353090"/>
            <a:ext cx="914400" cy="914400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6AC194C4-0EE3-4794-8807-30FAFB7D3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 descr="Badge 1">
            <a:extLst>
              <a:ext uri="{FF2B5EF4-FFF2-40B4-BE49-F238E27FC236}">
                <a16:creationId xmlns:a16="http://schemas.microsoft.com/office/drawing/2014/main" xmlns="" id="{0C74FD94-49BE-6D42-98F2-DEF3540A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8492" y="1600432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F158DFB-53E4-4B85-BCA6-B4657A97FB29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de la séquence</a:t>
            </a:r>
          </a:p>
        </p:txBody>
      </p:sp>
      <p:pic>
        <p:nvPicPr>
          <p:cNvPr id="17" name="Graphique 16" descr="Partie gauche du cerveau">
            <a:extLst>
              <a:ext uri="{FF2B5EF4-FFF2-40B4-BE49-F238E27FC236}">
                <a16:creationId xmlns:a16="http://schemas.microsoft.com/office/drawing/2014/main" xmlns="" id="{C851B7B6-4807-4353-AF0B-6C2903F0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44006" y="353090"/>
            <a:ext cx="914400" cy="914400"/>
          </a:xfrm>
          <a:prstGeom prst="rect">
            <a:avLst/>
          </a:prstGeom>
        </p:spPr>
      </p:pic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860FBF46-5912-44AE-8C02-B77342750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2CB90B0-0310-4FB1-91D4-270FCA52D7DA}"/>
              </a:ext>
            </a:extLst>
          </p:cNvPr>
          <p:cNvSpPr txBox="1"/>
          <p:nvPr/>
        </p:nvSpPr>
        <p:spPr>
          <a:xfrm>
            <a:off x="2771840" y="185133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commun et élaboration par les élèves d’un nuage de mots sur les notions d’électricité abordées au collège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2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 descr="Badge 1">
            <a:extLst>
              <a:ext uri="{FF2B5EF4-FFF2-40B4-BE49-F238E27FC236}">
                <a16:creationId xmlns:a16="http://schemas.microsoft.com/office/drawing/2014/main" xmlns="" id="{0C74FD94-49BE-6D42-98F2-DEF3540A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8492" y="1600432"/>
            <a:ext cx="914400" cy="914400"/>
          </a:xfrm>
          <a:prstGeom prst="rect">
            <a:avLst/>
          </a:prstGeom>
        </p:spPr>
      </p:pic>
      <p:pic>
        <p:nvPicPr>
          <p:cNvPr id="7" name="Graphique 6" descr="Badge">
            <a:extLst>
              <a:ext uri="{FF2B5EF4-FFF2-40B4-BE49-F238E27FC236}">
                <a16:creationId xmlns:a16="http://schemas.microsoft.com/office/drawing/2014/main" xmlns="" id="{AF979C80-99FB-41C4-93CF-5C492948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8492" y="2709182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F158DFB-53E4-4B85-BCA6-B4657A97FB29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de la séquence</a:t>
            </a:r>
          </a:p>
        </p:txBody>
      </p:sp>
      <p:pic>
        <p:nvPicPr>
          <p:cNvPr id="17" name="Graphique 16" descr="Partie gauche du cerveau">
            <a:extLst>
              <a:ext uri="{FF2B5EF4-FFF2-40B4-BE49-F238E27FC236}">
                <a16:creationId xmlns:a16="http://schemas.microsoft.com/office/drawing/2014/main" xmlns="" id="{C851B7B6-4807-4353-AF0B-6C2903F00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44006" y="353090"/>
            <a:ext cx="914400" cy="914400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16A24F2A-39EA-470C-9C52-5872178D6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2CB90B0-0310-4FB1-91D4-270FCA52D7DA}"/>
              </a:ext>
            </a:extLst>
          </p:cNvPr>
          <p:cNvSpPr txBox="1"/>
          <p:nvPr/>
        </p:nvSpPr>
        <p:spPr>
          <a:xfrm>
            <a:off x="2771840" y="185133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commun et élaboration par les élèves d’un nuage de mots sur les notions d’électricité abordées au collège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2771840" y="293554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 sur l’utilisation d’un multimètre + réalisation d’une vidéo tutoriel par groupe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8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 descr="Badge 1">
            <a:extLst>
              <a:ext uri="{FF2B5EF4-FFF2-40B4-BE49-F238E27FC236}">
                <a16:creationId xmlns:a16="http://schemas.microsoft.com/office/drawing/2014/main" xmlns="" id="{0C74FD94-49BE-6D42-98F2-DEF3540A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8492" y="1600432"/>
            <a:ext cx="914400" cy="914400"/>
          </a:xfrm>
          <a:prstGeom prst="rect">
            <a:avLst/>
          </a:prstGeom>
        </p:spPr>
      </p:pic>
      <p:pic>
        <p:nvPicPr>
          <p:cNvPr id="7" name="Graphique 6" descr="Badge">
            <a:extLst>
              <a:ext uri="{FF2B5EF4-FFF2-40B4-BE49-F238E27FC236}">
                <a16:creationId xmlns:a16="http://schemas.microsoft.com/office/drawing/2014/main" xmlns="" id="{AF979C80-99FB-41C4-93CF-5C492948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8492" y="2709182"/>
            <a:ext cx="914400" cy="914400"/>
          </a:xfrm>
          <a:prstGeom prst="rect">
            <a:avLst/>
          </a:prstGeom>
        </p:spPr>
      </p:pic>
      <p:pic>
        <p:nvPicPr>
          <p:cNvPr id="3" name="Graphique 2" descr="Badge 3 avec un remplissage uni">
            <a:extLst>
              <a:ext uri="{FF2B5EF4-FFF2-40B4-BE49-F238E27FC236}">
                <a16:creationId xmlns:a16="http://schemas.microsoft.com/office/drawing/2014/main" xmlns="" id="{9CB97F2F-53D5-4E0A-A46E-B9E0EAFD1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08492" y="3848909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F158DFB-53E4-4B85-BCA6-B4657A97FB29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de la séquence</a:t>
            </a:r>
          </a:p>
        </p:txBody>
      </p:sp>
      <p:pic>
        <p:nvPicPr>
          <p:cNvPr id="17" name="Graphique 16" descr="Partie gauche du cerveau">
            <a:extLst>
              <a:ext uri="{FF2B5EF4-FFF2-40B4-BE49-F238E27FC236}">
                <a16:creationId xmlns:a16="http://schemas.microsoft.com/office/drawing/2014/main" xmlns="" id="{C851B7B6-4807-4353-AF0B-6C2903F00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44006" y="353090"/>
            <a:ext cx="914400" cy="914400"/>
          </a:xfrm>
          <a:prstGeom prst="rect">
            <a:avLst/>
          </a:prstGeom>
        </p:spPr>
      </p:pic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51B3244D-6410-4C3E-B63A-3DA4C3F3D2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A2E7F2D-D7F3-424F-B4A2-430753A73FCE}"/>
              </a:ext>
            </a:extLst>
          </p:cNvPr>
          <p:cNvSpPr txBox="1"/>
          <p:nvPr/>
        </p:nvSpPr>
        <p:spPr>
          <a:xfrm>
            <a:off x="2771840" y="3944253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Mémorisation active à l’aide de flash-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tout au long de la séquence + QCM formatif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2771840" y="293554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 sur l’utilisation d’un multimètre + réalisation d’une vidéo tutoriel par groupe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2CB90B0-0310-4FB1-91D4-270FCA52D7DA}"/>
              </a:ext>
            </a:extLst>
          </p:cNvPr>
          <p:cNvSpPr txBox="1"/>
          <p:nvPr/>
        </p:nvSpPr>
        <p:spPr>
          <a:xfrm>
            <a:off x="2771840" y="185133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commun et élaboration par les élèves d’un nuage de mots sur les notions d’électricité abordées au collège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9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64EFC9-A378-CB42-817B-0BC2AA8DA0BA}"/>
              </a:ext>
            </a:extLst>
          </p:cNvPr>
          <p:cNvSpPr txBox="1"/>
          <p:nvPr/>
        </p:nvSpPr>
        <p:spPr>
          <a:xfrm>
            <a:off x="2771840" y="293554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 sur l’utilisation d’un multimètre + réalisation d’une vidéo tutoriel par groupe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que 15" descr="Badge 1">
            <a:extLst>
              <a:ext uri="{FF2B5EF4-FFF2-40B4-BE49-F238E27FC236}">
                <a16:creationId xmlns:a16="http://schemas.microsoft.com/office/drawing/2014/main" xmlns="" id="{0C74FD94-49BE-6D42-98F2-DEF3540A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8492" y="1600432"/>
            <a:ext cx="914400" cy="914400"/>
          </a:xfrm>
          <a:prstGeom prst="rect">
            <a:avLst/>
          </a:prstGeom>
        </p:spPr>
      </p:pic>
      <p:pic>
        <p:nvPicPr>
          <p:cNvPr id="7" name="Graphique 6" descr="Badge">
            <a:extLst>
              <a:ext uri="{FF2B5EF4-FFF2-40B4-BE49-F238E27FC236}">
                <a16:creationId xmlns:a16="http://schemas.microsoft.com/office/drawing/2014/main" xmlns="" id="{AF979C80-99FB-41C4-93CF-5C492948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8492" y="2709182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A2E7F2D-D7F3-424F-B4A2-430753A73FCE}"/>
              </a:ext>
            </a:extLst>
          </p:cNvPr>
          <p:cNvSpPr txBox="1"/>
          <p:nvPr/>
        </p:nvSpPr>
        <p:spPr>
          <a:xfrm>
            <a:off x="2771840" y="393231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Mémorisation active à l’aide de flash-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tout au long de la séquence + QCM formatif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AC63A39-6027-415A-9476-C623D9DA8323}"/>
              </a:ext>
            </a:extLst>
          </p:cNvPr>
          <p:cNvSpPr txBox="1"/>
          <p:nvPr/>
        </p:nvSpPr>
        <p:spPr>
          <a:xfrm>
            <a:off x="2771840" y="518480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 sur le tracé de la caractéristique d’un conducteur ohmique à l’aide d’un langage Python + QCM sommatif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que 2" descr="Badge 3 avec un remplissage uni">
            <a:extLst>
              <a:ext uri="{FF2B5EF4-FFF2-40B4-BE49-F238E27FC236}">
                <a16:creationId xmlns:a16="http://schemas.microsoft.com/office/drawing/2014/main" xmlns="" id="{9CB97F2F-53D5-4E0A-A46E-B9E0EAFD1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08492" y="3848909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2CB90B0-0310-4FB1-91D4-270FCA52D7DA}"/>
              </a:ext>
            </a:extLst>
          </p:cNvPr>
          <p:cNvSpPr txBox="1"/>
          <p:nvPr/>
        </p:nvSpPr>
        <p:spPr>
          <a:xfrm>
            <a:off x="2771840" y="185133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commun et élaboration par les élèves d’un nuage de mots sur les notions d’électricité abordées au collège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que 10" descr="Badge 4 avec un remplissage uni">
            <a:extLst>
              <a:ext uri="{FF2B5EF4-FFF2-40B4-BE49-F238E27FC236}">
                <a16:creationId xmlns:a16="http://schemas.microsoft.com/office/drawing/2014/main" xmlns="" id="{FDF842DB-3C7D-431E-8A22-43E2AACC9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29606" y="4958442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F158DFB-53E4-4B85-BCA6-B4657A97FB29}"/>
              </a:ext>
            </a:extLst>
          </p:cNvPr>
          <p:cNvSpPr txBox="1"/>
          <p:nvPr/>
        </p:nvSpPr>
        <p:spPr>
          <a:xfrm>
            <a:off x="3791744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de la séquence</a:t>
            </a:r>
          </a:p>
        </p:txBody>
      </p:sp>
      <p:pic>
        <p:nvPicPr>
          <p:cNvPr id="17" name="Graphique 16" descr="Partie gauche du cerveau">
            <a:extLst>
              <a:ext uri="{FF2B5EF4-FFF2-40B4-BE49-F238E27FC236}">
                <a16:creationId xmlns:a16="http://schemas.microsoft.com/office/drawing/2014/main" xmlns="" id="{C851B7B6-4807-4353-AF0B-6C2903F000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44006" y="353090"/>
            <a:ext cx="914400" cy="914400"/>
          </a:xfrm>
          <a:prstGeom prst="rect">
            <a:avLst/>
          </a:prstGeom>
        </p:spPr>
      </p:pic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5392BCF-4E26-4FE6-A8C7-D5A5B100E0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10871239" y="70485"/>
            <a:ext cx="912674" cy="3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27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725</Words>
  <Application>Microsoft Office PowerPoint</Application>
  <PresentationFormat>Personnalisé</PresentationFormat>
  <Paragraphs>133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CAMPBELL</dc:creator>
  <cp:lastModifiedBy>Louise WATTERLOT</cp:lastModifiedBy>
  <cp:revision>30</cp:revision>
  <dcterms:created xsi:type="dcterms:W3CDTF">2020-11-11T13:33:49Z</dcterms:created>
  <dcterms:modified xsi:type="dcterms:W3CDTF">2023-06-12T12:16:10Z</dcterms:modified>
</cp:coreProperties>
</file>